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6" r:id="rId6"/>
    <p:sldId id="260" r:id="rId7"/>
    <p:sldId id="261" r:id="rId8"/>
    <p:sldId id="262" r:id="rId9"/>
    <p:sldId id="263" r:id="rId10"/>
    <p:sldId id="264" r:id="rId11"/>
    <p:sldId id="265"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Glass Antiqua" panose="020B0604020202020204" charset="0"/>
      <p:regular r:id="rId20"/>
    </p:embeddedFont>
    <p:embeddedFont>
      <p:font typeface="Ibarra Real Nova" panose="020B0604020202020204" charset="0"/>
      <p:regular r:id="rId21"/>
    </p:embeddedFont>
    <p:embeddedFont>
      <p:font typeface="Ibarra Real Nova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4.png"/><Relationship Id="rId18" Type="http://schemas.openxmlformats.org/officeDocument/2006/relationships/image" Target="../media/image10.png"/><Relationship Id="rId26"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45.svg"/><Relationship Id="rId7" Type="http://schemas.openxmlformats.org/officeDocument/2006/relationships/image" Target="../media/image32.png"/><Relationship Id="rId12" Type="http://schemas.openxmlformats.org/officeDocument/2006/relationships/image" Target="../media/image33.png"/><Relationship Id="rId17" Type="http://schemas.openxmlformats.org/officeDocument/2006/relationships/image" Target="../media/image9.png"/><Relationship Id="rId25" Type="http://schemas.openxmlformats.org/officeDocument/2006/relationships/image" Target="../media/image47.svg"/><Relationship Id="rId2" Type="http://schemas.openxmlformats.org/officeDocument/2006/relationships/image" Target="../media/image18.jpeg"/><Relationship Id="rId16" Type="http://schemas.openxmlformats.org/officeDocument/2006/relationships/image" Target="../media/image8.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46.png"/><Relationship Id="rId5" Type="http://schemas.openxmlformats.org/officeDocument/2006/relationships/image" Target="../media/image37.png"/><Relationship Id="rId15" Type="http://schemas.openxmlformats.org/officeDocument/2006/relationships/image" Target="../media/image43.png"/><Relationship Id="rId23" Type="http://schemas.openxmlformats.org/officeDocument/2006/relationships/image" Target="../media/image17.svg"/><Relationship Id="rId28" Type="http://schemas.openxmlformats.org/officeDocument/2006/relationships/image" Target="../media/image48.png"/><Relationship Id="rId10" Type="http://schemas.openxmlformats.org/officeDocument/2006/relationships/image" Target="../media/image40.png"/><Relationship Id="rId19" Type="http://schemas.openxmlformats.org/officeDocument/2006/relationships/image" Target="../media/image11.svg"/><Relationship Id="rId4" Type="http://schemas.openxmlformats.org/officeDocument/2006/relationships/image" Target="../media/image3.png"/><Relationship Id="rId9" Type="http://schemas.openxmlformats.org/officeDocument/2006/relationships/image" Target="../media/image39.png"/><Relationship Id="rId14" Type="http://schemas.openxmlformats.org/officeDocument/2006/relationships/image" Target="../media/image42.png"/><Relationship Id="rId22" Type="http://schemas.openxmlformats.org/officeDocument/2006/relationships/image" Target="../media/image16.png"/><Relationship Id="rId27"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s-EC"/>
          </a:p>
        </p:txBody>
      </p:sp>
      <p:sp>
        <p:nvSpPr>
          <p:cNvPr id="3" name="Freeform 3"/>
          <p:cNvSpPr/>
          <p:nvPr/>
        </p:nvSpPr>
        <p:spPr>
          <a:xfrm>
            <a:off x="2711415" y="359405"/>
            <a:ext cx="12978117" cy="9568191"/>
          </a:xfrm>
          <a:custGeom>
            <a:avLst/>
            <a:gdLst/>
            <a:ahLst/>
            <a:cxnLst/>
            <a:rect l="l" t="t" r="r" b="b"/>
            <a:pathLst>
              <a:path w="12978117" h="9568191">
                <a:moveTo>
                  <a:pt x="0" y="0"/>
                </a:moveTo>
                <a:lnTo>
                  <a:pt x="12978117" y="0"/>
                </a:lnTo>
                <a:lnTo>
                  <a:pt x="12978117" y="9568190"/>
                </a:lnTo>
                <a:lnTo>
                  <a:pt x="0" y="9568190"/>
                </a:lnTo>
                <a:lnTo>
                  <a:pt x="0" y="0"/>
                </a:lnTo>
                <a:close/>
              </a:path>
            </a:pathLst>
          </a:custGeom>
          <a:blipFill>
            <a:blip r:embed="rId3"/>
            <a:stretch>
              <a:fillRect t="-2913" b="-2913"/>
            </a:stretch>
          </a:blipFill>
        </p:spPr>
        <p:txBody>
          <a:bodyPr/>
          <a:lstStyle/>
          <a:p>
            <a:endParaRPr lang="es-EC"/>
          </a:p>
        </p:txBody>
      </p:sp>
      <p:sp>
        <p:nvSpPr>
          <p:cNvPr id="4" name="Freeform 4"/>
          <p:cNvSpPr/>
          <p:nvPr/>
        </p:nvSpPr>
        <p:spPr>
          <a:xfrm flipH="1">
            <a:off x="-412920" y="6126851"/>
            <a:ext cx="4372167" cy="5836389"/>
          </a:xfrm>
          <a:custGeom>
            <a:avLst/>
            <a:gdLst/>
            <a:ahLst/>
            <a:cxnLst/>
            <a:rect l="l" t="t" r="r" b="b"/>
            <a:pathLst>
              <a:path w="4372167" h="5836389">
                <a:moveTo>
                  <a:pt x="4372167" y="0"/>
                </a:moveTo>
                <a:lnTo>
                  <a:pt x="0" y="0"/>
                </a:lnTo>
                <a:lnTo>
                  <a:pt x="0" y="5836389"/>
                </a:lnTo>
                <a:lnTo>
                  <a:pt x="4372167" y="5836389"/>
                </a:lnTo>
                <a:lnTo>
                  <a:pt x="4372167" y="0"/>
                </a:lnTo>
                <a:close/>
              </a:path>
            </a:pathLst>
          </a:custGeom>
          <a:blipFill>
            <a:blip r:embed="rId4"/>
            <a:stretch>
              <a:fillRect/>
            </a:stretch>
          </a:blipFill>
        </p:spPr>
        <p:txBody>
          <a:bodyPr/>
          <a:lstStyle/>
          <a:p>
            <a:endParaRPr lang="es-EC"/>
          </a:p>
        </p:txBody>
      </p:sp>
      <p:sp>
        <p:nvSpPr>
          <p:cNvPr id="5" name="Freeform 5"/>
          <p:cNvSpPr/>
          <p:nvPr/>
        </p:nvSpPr>
        <p:spPr>
          <a:xfrm rot="908544" flipH="1">
            <a:off x="-2354878" y="283905"/>
            <a:ext cx="4593171" cy="4232923"/>
          </a:xfrm>
          <a:custGeom>
            <a:avLst/>
            <a:gdLst/>
            <a:ahLst/>
            <a:cxnLst/>
            <a:rect l="l" t="t" r="r" b="b"/>
            <a:pathLst>
              <a:path w="4593171" h="4232923">
                <a:moveTo>
                  <a:pt x="4593171" y="0"/>
                </a:moveTo>
                <a:lnTo>
                  <a:pt x="0" y="0"/>
                </a:lnTo>
                <a:lnTo>
                  <a:pt x="0" y="4232922"/>
                </a:lnTo>
                <a:lnTo>
                  <a:pt x="4593171" y="4232922"/>
                </a:lnTo>
                <a:lnTo>
                  <a:pt x="4593171" y="0"/>
                </a:lnTo>
                <a:close/>
              </a:path>
            </a:pathLst>
          </a:custGeom>
          <a:blipFill>
            <a:blip r:embed="rId5"/>
            <a:stretch>
              <a:fillRect/>
            </a:stretch>
          </a:blipFill>
        </p:spPr>
        <p:txBody>
          <a:bodyPr/>
          <a:lstStyle/>
          <a:p>
            <a:endParaRPr lang="es-EC"/>
          </a:p>
        </p:txBody>
      </p:sp>
      <p:sp>
        <p:nvSpPr>
          <p:cNvPr id="6" name="Freeform 6"/>
          <p:cNvSpPr/>
          <p:nvPr/>
        </p:nvSpPr>
        <p:spPr>
          <a:xfrm rot="167910" flipH="1">
            <a:off x="14456373" y="113471"/>
            <a:ext cx="4808001" cy="6542864"/>
          </a:xfrm>
          <a:custGeom>
            <a:avLst/>
            <a:gdLst/>
            <a:ahLst/>
            <a:cxnLst/>
            <a:rect l="l" t="t" r="r" b="b"/>
            <a:pathLst>
              <a:path w="4808001" h="6542864">
                <a:moveTo>
                  <a:pt x="4808001" y="0"/>
                </a:moveTo>
                <a:lnTo>
                  <a:pt x="0" y="0"/>
                </a:lnTo>
                <a:lnTo>
                  <a:pt x="0" y="6542864"/>
                </a:lnTo>
                <a:lnTo>
                  <a:pt x="4808001" y="6542864"/>
                </a:lnTo>
                <a:lnTo>
                  <a:pt x="4808001" y="0"/>
                </a:lnTo>
                <a:close/>
              </a:path>
            </a:pathLst>
          </a:custGeom>
          <a:blipFill>
            <a:blip r:embed="rId6"/>
            <a:stretch>
              <a:fillRect/>
            </a:stretch>
          </a:blipFill>
        </p:spPr>
        <p:txBody>
          <a:bodyPr/>
          <a:lstStyle/>
          <a:p>
            <a:endParaRPr lang="es-EC"/>
          </a:p>
        </p:txBody>
      </p:sp>
      <p:sp>
        <p:nvSpPr>
          <p:cNvPr id="7" name="Freeform 7"/>
          <p:cNvSpPr/>
          <p:nvPr/>
        </p:nvSpPr>
        <p:spPr>
          <a:xfrm rot="-806752">
            <a:off x="15517868" y="7286715"/>
            <a:ext cx="3256184" cy="4536201"/>
          </a:xfrm>
          <a:custGeom>
            <a:avLst/>
            <a:gdLst/>
            <a:ahLst/>
            <a:cxnLst/>
            <a:rect l="l" t="t" r="r" b="b"/>
            <a:pathLst>
              <a:path w="3256184" h="4536201">
                <a:moveTo>
                  <a:pt x="0" y="0"/>
                </a:moveTo>
                <a:lnTo>
                  <a:pt x="3256184" y="0"/>
                </a:lnTo>
                <a:lnTo>
                  <a:pt x="3256184" y="4536201"/>
                </a:lnTo>
                <a:lnTo>
                  <a:pt x="0" y="4536201"/>
                </a:lnTo>
                <a:lnTo>
                  <a:pt x="0" y="0"/>
                </a:lnTo>
                <a:close/>
              </a:path>
            </a:pathLst>
          </a:custGeom>
          <a:blipFill>
            <a:blip r:embed="rId7"/>
            <a:stretch>
              <a:fillRect/>
            </a:stretch>
          </a:blipFill>
        </p:spPr>
        <p:txBody>
          <a:bodyPr/>
          <a:lstStyle/>
          <a:p>
            <a:endParaRPr lang="es-EC"/>
          </a:p>
        </p:txBody>
      </p:sp>
      <p:sp>
        <p:nvSpPr>
          <p:cNvPr id="8" name="TextBox 8"/>
          <p:cNvSpPr txBox="1"/>
          <p:nvPr/>
        </p:nvSpPr>
        <p:spPr>
          <a:xfrm>
            <a:off x="3090103" y="3394428"/>
            <a:ext cx="11548195" cy="3096387"/>
          </a:xfrm>
          <a:prstGeom prst="rect">
            <a:avLst/>
          </a:prstGeom>
        </p:spPr>
        <p:txBody>
          <a:bodyPr lIns="0" tIns="0" rIns="0" bIns="0" rtlCol="0" anchor="t">
            <a:spAutoFit/>
          </a:bodyPr>
          <a:lstStyle/>
          <a:p>
            <a:pPr algn="just">
              <a:lnSpc>
                <a:spcPts val="6083"/>
              </a:lnSpc>
            </a:pPr>
            <a:r>
              <a:rPr lang="en-US" sz="5199">
                <a:solidFill>
                  <a:srgbClr val="000000"/>
                </a:solidFill>
                <a:latin typeface="Glass Antiqua"/>
              </a:rPr>
              <a:t>Del periodismo de datos a la inteligencia artificial: desafíos que enfrenta La Nación en la implementación de la visión artificial para la producción de noticias.</a:t>
            </a:r>
          </a:p>
        </p:txBody>
      </p:sp>
      <p:sp>
        <p:nvSpPr>
          <p:cNvPr id="9" name="TextBox 9"/>
          <p:cNvSpPr txBox="1"/>
          <p:nvPr/>
        </p:nvSpPr>
        <p:spPr>
          <a:xfrm>
            <a:off x="3090103" y="607972"/>
            <a:ext cx="7963331" cy="2036826"/>
          </a:xfrm>
          <a:prstGeom prst="rect">
            <a:avLst/>
          </a:prstGeom>
        </p:spPr>
        <p:txBody>
          <a:bodyPr lIns="0" tIns="0" rIns="0" bIns="0" rtlCol="0" anchor="t">
            <a:spAutoFit/>
          </a:bodyPr>
          <a:lstStyle/>
          <a:p>
            <a:pPr algn="just">
              <a:lnSpc>
                <a:spcPts val="5381"/>
              </a:lnSpc>
            </a:pPr>
            <a:r>
              <a:rPr lang="en-US" sz="4599">
                <a:solidFill>
                  <a:srgbClr val="000000"/>
                </a:solidFill>
                <a:latin typeface="Glass Antiqua"/>
              </a:rPr>
              <a:t>Universidad Laica Eloy Alfaro de Manabí Ext. El Carmen</a:t>
            </a:r>
          </a:p>
          <a:p>
            <a:pPr algn="just">
              <a:lnSpc>
                <a:spcPts val="5381"/>
              </a:lnSpc>
            </a:pPr>
            <a:endParaRPr lang="en-US" sz="4599">
              <a:solidFill>
                <a:srgbClr val="000000"/>
              </a:solidFill>
              <a:latin typeface="Glass Antiqua"/>
            </a:endParaRPr>
          </a:p>
        </p:txBody>
      </p:sp>
      <p:sp>
        <p:nvSpPr>
          <p:cNvPr id="10" name="TextBox 10"/>
          <p:cNvSpPr txBox="1"/>
          <p:nvPr/>
        </p:nvSpPr>
        <p:spPr>
          <a:xfrm>
            <a:off x="7071769" y="7427031"/>
            <a:ext cx="7963331" cy="605790"/>
          </a:xfrm>
          <a:prstGeom prst="rect">
            <a:avLst/>
          </a:prstGeom>
        </p:spPr>
        <p:txBody>
          <a:bodyPr lIns="0" tIns="0" rIns="0" bIns="0" rtlCol="0" anchor="t">
            <a:spAutoFit/>
          </a:bodyPr>
          <a:lstStyle/>
          <a:p>
            <a:pPr algn="just">
              <a:lnSpc>
                <a:spcPts val="4679"/>
              </a:lnSpc>
            </a:pPr>
            <a:r>
              <a:rPr lang="en-US" sz="3999">
                <a:solidFill>
                  <a:srgbClr val="000000"/>
                </a:solidFill>
                <a:latin typeface="Glass Antiqua"/>
              </a:rPr>
              <a:t>Creado por: Valuarte Ponce Ginger Maria.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s-EC"/>
          </a:p>
        </p:txBody>
      </p:sp>
      <p:sp>
        <p:nvSpPr>
          <p:cNvPr id="3" name="Freeform 3"/>
          <p:cNvSpPr/>
          <p:nvPr/>
        </p:nvSpPr>
        <p:spPr>
          <a:xfrm rot="198258">
            <a:off x="-2971192" y="932172"/>
            <a:ext cx="22552668" cy="10295843"/>
          </a:xfrm>
          <a:custGeom>
            <a:avLst/>
            <a:gdLst/>
            <a:ahLst/>
            <a:cxnLst/>
            <a:rect l="l" t="t" r="r" b="b"/>
            <a:pathLst>
              <a:path w="22552668" h="10295843">
                <a:moveTo>
                  <a:pt x="0" y="0"/>
                </a:moveTo>
                <a:lnTo>
                  <a:pt x="22552669" y="0"/>
                </a:lnTo>
                <a:lnTo>
                  <a:pt x="22552669" y="10295843"/>
                </a:lnTo>
                <a:lnTo>
                  <a:pt x="0" y="10295843"/>
                </a:lnTo>
                <a:lnTo>
                  <a:pt x="0" y="0"/>
                </a:lnTo>
                <a:close/>
              </a:path>
            </a:pathLst>
          </a:custGeom>
          <a:blipFill>
            <a:blip r:embed="rId3"/>
            <a:stretch>
              <a:fillRect b="-74963"/>
            </a:stretch>
          </a:blipFill>
        </p:spPr>
        <p:txBody>
          <a:bodyPr/>
          <a:lstStyle/>
          <a:p>
            <a:endParaRPr lang="es-EC"/>
          </a:p>
        </p:txBody>
      </p:sp>
      <p:sp>
        <p:nvSpPr>
          <p:cNvPr id="4" name="TextBox 4"/>
          <p:cNvSpPr txBox="1"/>
          <p:nvPr/>
        </p:nvSpPr>
        <p:spPr>
          <a:xfrm>
            <a:off x="0" y="309822"/>
            <a:ext cx="11943831" cy="6594455"/>
          </a:xfrm>
          <a:prstGeom prst="rect">
            <a:avLst/>
          </a:prstGeom>
        </p:spPr>
        <p:txBody>
          <a:bodyPr lIns="0" tIns="0" rIns="0" bIns="0" rtlCol="0" anchor="t">
            <a:spAutoFit/>
          </a:bodyPr>
          <a:lstStyle/>
          <a:p>
            <a:pPr algn="ctr">
              <a:lnSpc>
                <a:spcPts val="5243"/>
              </a:lnSpc>
            </a:pPr>
            <a:r>
              <a:rPr lang="en-US" sz="4640" spc="111">
                <a:solidFill>
                  <a:srgbClr val="FFFFFF"/>
                </a:solidFill>
                <a:latin typeface="Glass Antiqua Bold"/>
              </a:rPr>
              <a:t>Inteligencia artificial: Una industria en auge por explorar completamente a través del periodismo.</a:t>
            </a:r>
          </a:p>
          <a:p>
            <a:pPr algn="ctr">
              <a:lnSpc>
                <a:spcPts val="12091"/>
              </a:lnSpc>
            </a:pPr>
            <a:endParaRPr lang="en-US" sz="4640" spc="111">
              <a:solidFill>
                <a:srgbClr val="FFFFFF"/>
              </a:solidFill>
              <a:latin typeface="Glass Antiqua Bold"/>
            </a:endParaRPr>
          </a:p>
          <a:p>
            <a:pPr algn="ctr">
              <a:lnSpc>
                <a:spcPts val="12091"/>
              </a:lnSpc>
            </a:pPr>
            <a:endParaRPr lang="en-US" sz="4640" spc="111">
              <a:solidFill>
                <a:srgbClr val="FFFFFF"/>
              </a:solidFill>
              <a:latin typeface="Glass Antiqua Bold"/>
            </a:endParaRPr>
          </a:p>
          <a:p>
            <a:pPr algn="ctr">
              <a:lnSpc>
                <a:spcPts val="12091"/>
              </a:lnSpc>
            </a:pPr>
            <a:endParaRPr lang="en-US" sz="4640" spc="111">
              <a:solidFill>
                <a:srgbClr val="FFFFFF"/>
              </a:solidFill>
              <a:latin typeface="Glass Antiqua Bold"/>
            </a:endParaRPr>
          </a:p>
          <a:p>
            <a:pPr marL="0" lvl="0" indent="0" algn="ctr">
              <a:lnSpc>
                <a:spcPts val="5243"/>
              </a:lnSpc>
            </a:pPr>
            <a:endParaRPr lang="en-US" sz="4640" spc="111">
              <a:solidFill>
                <a:srgbClr val="FFFFFF"/>
              </a:solidFill>
              <a:latin typeface="Glass Antiqua Bold"/>
            </a:endParaRPr>
          </a:p>
        </p:txBody>
      </p:sp>
      <p:sp>
        <p:nvSpPr>
          <p:cNvPr id="5" name="TextBox 5"/>
          <p:cNvSpPr txBox="1"/>
          <p:nvPr/>
        </p:nvSpPr>
        <p:spPr>
          <a:xfrm>
            <a:off x="2491749" y="1953240"/>
            <a:ext cx="13304502" cy="7305060"/>
          </a:xfrm>
          <a:prstGeom prst="rect">
            <a:avLst/>
          </a:prstGeom>
        </p:spPr>
        <p:txBody>
          <a:bodyPr lIns="0" tIns="0" rIns="0" bIns="0" rtlCol="0" anchor="t">
            <a:spAutoFit/>
          </a:bodyPr>
          <a:lstStyle/>
          <a:p>
            <a:pPr algn="just">
              <a:lnSpc>
                <a:spcPts val="5283"/>
              </a:lnSpc>
            </a:pPr>
            <a:r>
              <a:rPr lang="en-US" sz="3774">
                <a:solidFill>
                  <a:srgbClr val="3D312B"/>
                </a:solidFill>
                <a:latin typeface="Ibarra Real Nova"/>
              </a:rPr>
              <a:t>Dada la relativa novedad y complejidad del tema, pocas organizaciones han logrado implementar soluciones personalizadas para sus negocios.</a:t>
            </a:r>
          </a:p>
          <a:p>
            <a:pPr algn="just">
              <a:lnSpc>
                <a:spcPts val="5283"/>
              </a:lnSpc>
            </a:pPr>
            <a:r>
              <a:rPr lang="en-US" sz="3774">
                <a:solidFill>
                  <a:srgbClr val="3D312B"/>
                </a:solidFill>
                <a:latin typeface="Ibarra Real Nova"/>
              </a:rPr>
              <a:t>Esto ha cambiado recientemente debido a innumerables avances relacionados con datos, sensores y tecnología, incluido el auge del segmento de teléfonos inteligentes, que permitió recopilar y almacenar datos en bases de datos masivas y moverlos a través de múltiples dispositivos utilizando Internet (Lewis, 2015). La</a:t>
            </a:r>
          </a:p>
          <a:p>
            <a:pPr algn="just">
              <a:lnSpc>
                <a:spcPts val="5283"/>
              </a:lnSpc>
            </a:pPr>
            <a:r>
              <a:rPr lang="en-US" sz="3774">
                <a:solidFill>
                  <a:srgbClr val="3D312B"/>
                </a:solidFill>
                <a:latin typeface="Ibarra Real Nova"/>
              </a:rPr>
              <a:t>ubicuidad de la informática se ha hecho evidente y ha aportado beneficios inconmensurables a todos los campos de estudio, especialmente a la ciencia.</a:t>
            </a:r>
          </a:p>
        </p:txBody>
      </p:sp>
      <p:sp>
        <p:nvSpPr>
          <p:cNvPr id="6" name="Freeform 6"/>
          <p:cNvSpPr/>
          <p:nvPr/>
        </p:nvSpPr>
        <p:spPr>
          <a:xfrm rot="1018091" flipH="1">
            <a:off x="-1804384" y="6608268"/>
            <a:ext cx="4367833" cy="5830604"/>
          </a:xfrm>
          <a:custGeom>
            <a:avLst/>
            <a:gdLst/>
            <a:ahLst/>
            <a:cxnLst/>
            <a:rect l="l" t="t" r="r" b="b"/>
            <a:pathLst>
              <a:path w="4367833" h="5830604">
                <a:moveTo>
                  <a:pt x="4367834" y="0"/>
                </a:moveTo>
                <a:lnTo>
                  <a:pt x="0" y="0"/>
                </a:lnTo>
                <a:lnTo>
                  <a:pt x="0" y="5830604"/>
                </a:lnTo>
                <a:lnTo>
                  <a:pt x="4367834" y="5830604"/>
                </a:lnTo>
                <a:lnTo>
                  <a:pt x="4367834" y="0"/>
                </a:lnTo>
                <a:close/>
              </a:path>
            </a:pathLst>
          </a:custGeom>
          <a:blipFill>
            <a:blip r:embed="rId4"/>
            <a:stretch>
              <a:fillRect/>
            </a:stretch>
          </a:blipFill>
        </p:spPr>
        <p:txBody>
          <a:bodyPr/>
          <a:lstStyle/>
          <a:p>
            <a:endParaRPr lang="es-EC"/>
          </a:p>
        </p:txBody>
      </p:sp>
      <p:sp>
        <p:nvSpPr>
          <p:cNvPr id="7" name="Freeform 7"/>
          <p:cNvSpPr/>
          <p:nvPr/>
        </p:nvSpPr>
        <p:spPr>
          <a:xfrm rot="-2080090" flipH="1">
            <a:off x="16629653" y="163634"/>
            <a:ext cx="2508703" cy="6194330"/>
          </a:xfrm>
          <a:custGeom>
            <a:avLst/>
            <a:gdLst/>
            <a:ahLst/>
            <a:cxnLst/>
            <a:rect l="l" t="t" r="r" b="b"/>
            <a:pathLst>
              <a:path w="2508703" h="6194330">
                <a:moveTo>
                  <a:pt x="2508703" y="0"/>
                </a:moveTo>
                <a:lnTo>
                  <a:pt x="0" y="0"/>
                </a:lnTo>
                <a:lnTo>
                  <a:pt x="0" y="6194329"/>
                </a:lnTo>
                <a:lnTo>
                  <a:pt x="2508703" y="6194329"/>
                </a:lnTo>
                <a:lnTo>
                  <a:pt x="2508703" y="0"/>
                </a:lnTo>
                <a:close/>
              </a:path>
            </a:pathLst>
          </a:custGeom>
          <a:blipFill>
            <a:blip r:embed="rId5"/>
            <a:stretch>
              <a:fillRect/>
            </a:stretch>
          </a:blipFill>
        </p:spPr>
        <p:txBody>
          <a:bodyPr/>
          <a:lstStyle/>
          <a:p>
            <a:endParaRPr lang="es-EC"/>
          </a:p>
        </p:txBody>
      </p:sp>
      <p:sp>
        <p:nvSpPr>
          <p:cNvPr id="8" name="Freeform 8"/>
          <p:cNvSpPr/>
          <p:nvPr/>
        </p:nvSpPr>
        <p:spPr>
          <a:xfrm rot="-868872">
            <a:off x="15690190" y="8520523"/>
            <a:ext cx="2346110" cy="1126133"/>
          </a:xfrm>
          <a:custGeom>
            <a:avLst/>
            <a:gdLst/>
            <a:ahLst/>
            <a:cxnLst/>
            <a:rect l="l" t="t" r="r" b="b"/>
            <a:pathLst>
              <a:path w="2346110" h="1126133">
                <a:moveTo>
                  <a:pt x="0" y="0"/>
                </a:moveTo>
                <a:lnTo>
                  <a:pt x="2346109" y="0"/>
                </a:lnTo>
                <a:lnTo>
                  <a:pt x="2346109" y="1126133"/>
                </a:lnTo>
                <a:lnTo>
                  <a:pt x="0" y="1126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s-EC"/>
          </a:p>
        </p:txBody>
      </p:sp>
      <p:sp>
        <p:nvSpPr>
          <p:cNvPr id="3" name="Freeform 3"/>
          <p:cNvSpPr/>
          <p:nvPr/>
        </p:nvSpPr>
        <p:spPr>
          <a:xfrm rot="-5141007">
            <a:off x="3949913" y="-2950316"/>
            <a:ext cx="13759084" cy="16504354"/>
          </a:xfrm>
          <a:custGeom>
            <a:avLst/>
            <a:gdLst/>
            <a:ahLst/>
            <a:cxnLst/>
            <a:rect l="l" t="t" r="r" b="b"/>
            <a:pathLst>
              <a:path w="13759084" h="16504354">
                <a:moveTo>
                  <a:pt x="0" y="0"/>
                </a:moveTo>
                <a:lnTo>
                  <a:pt x="13759084" y="0"/>
                </a:lnTo>
                <a:lnTo>
                  <a:pt x="13759084" y="16504353"/>
                </a:lnTo>
                <a:lnTo>
                  <a:pt x="0" y="16504353"/>
                </a:lnTo>
                <a:lnTo>
                  <a:pt x="0" y="0"/>
                </a:lnTo>
                <a:close/>
              </a:path>
            </a:pathLst>
          </a:custGeom>
          <a:blipFill>
            <a:blip r:embed="rId3"/>
            <a:stretch>
              <a:fillRect l="-25087" r="-25087"/>
            </a:stretch>
          </a:blipFill>
        </p:spPr>
        <p:txBody>
          <a:bodyPr/>
          <a:lstStyle/>
          <a:p>
            <a:endParaRPr lang="es-EC"/>
          </a:p>
        </p:txBody>
      </p:sp>
      <p:sp>
        <p:nvSpPr>
          <p:cNvPr id="4" name="TextBox 4"/>
          <p:cNvSpPr txBox="1"/>
          <p:nvPr/>
        </p:nvSpPr>
        <p:spPr>
          <a:xfrm>
            <a:off x="246295" y="311150"/>
            <a:ext cx="2879295" cy="4665063"/>
          </a:xfrm>
          <a:prstGeom prst="rect">
            <a:avLst/>
          </a:prstGeom>
        </p:spPr>
        <p:txBody>
          <a:bodyPr lIns="0" tIns="0" rIns="0" bIns="0" rtlCol="0" anchor="t">
            <a:spAutoFit/>
          </a:bodyPr>
          <a:lstStyle/>
          <a:p>
            <a:pPr marL="0" lvl="0" indent="0">
              <a:lnSpc>
                <a:spcPts val="6111"/>
              </a:lnSpc>
            </a:pPr>
            <a:r>
              <a:rPr lang="en-US" sz="5408" spc="32">
                <a:solidFill>
                  <a:srgbClr val="000000"/>
                </a:solidFill>
                <a:latin typeface="Glass Antiqua Bold"/>
              </a:rPr>
              <a:t>Visión por ordenador, una rama de la inteligencia artificial</a:t>
            </a:r>
          </a:p>
        </p:txBody>
      </p:sp>
      <p:sp>
        <p:nvSpPr>
          <p:cNvPr id="5" name="TextBox 5"/>
          <p:cNvSpPr txBox="1"/>
          <p:nvPr/>
        </p:nvSpPr>
        <p:spPr>
          <a:xfrm>
            <a:off x="4247710" y="942975"/>
            <a:ext cx="13011590" cy="7980751"/>
          </a:xfrm>
          <a:prstGeom prst="rect">
            <a:avLst/>
          </a:prstGeom>
        </p:spPr>
        <p:txBody>
          <a:bodyPr lIns="0" tIns="0" rIns="0" bIns="0" rtlCol="0" anchor="t">
            <a:spAutoFit/>
          </a:bodyPr>
          <a:lstStyle/>
          <a:p>
            <a:pPr algn="just">
              <a:lnSpc>
                <a:spcPts val="5755"/>
              </a:lnSpc>
              <a:spcBef>
                <a:spcPct val="0"/>
              </a:spcBef>
            </a:pPr>
            <a:r>
              <a:rPr lang="en-US" sz="4111">
                <a:solidFill>
                  <a:srgbClr val="000000"/>
                </a:solidFill>
                <a:latin typeface="Glass Antiqua"/>
              </a:rPr>
              <a:t>Es una nueva tecnología en gran parte desconocida, debido a que las organizaciones de noticias aún no se han dado cuenta del potencial de la IA, los periodistas carecen de las habilidades necesarias para usarla en la sala de redacción. </a:t>
            </a:r>
          </a:p>
          <a:p>
            <a:pPr algn="just">
              <a:lnSpc>
                <a:spcPts val="5755"/>
              </a:lnSpc>
              <a:spcBef>
                <a:spcPct val="0"/>
              </a:spcBef>
            </a:pPr>
            <a:r>
              <a:rPr lang="en-US" sz="4111">
                <a:solidFill>
                  <a:srgbClr val="000000"/>
                </a:solidFill>
                <a:latin typeface="Glass Antiqua"/>
              </a:rPr>
              <a:t>Las organizaciones deben cambiar para adaptarse a esta transformación, puesto que ofrece un nuevo punto de vista sobre la investigación de la aplicabilidad y restricciones del periodismo principalmente en el trabajo periodístico, incluyendo la recopilación de información, la evaluación de la veracidad del contenido y la evolución de las prácticas del periodismo de investigación.</a:t>
            </a:r>
          </a:p>
        </p:txBody>
      </p:sp>
      <p:sp>
        <p:nvSpPr>
          <p:cNvPr id="6" name="Freeform 6"/>
          <p:cNvSpPr/>
          <p:nvPr/>
        </p:nvSpPr>
        <p:spPr>
          <a:xfrm rot="-5141007">
            <a:off x="4102313" y="-2797916"/>
            <a:ext cx="13759084" cy="16504354"/>
          </a:xfrm>
          <a:custGeom>
            <a:avLst/>
            <a:gdLst/>
            <a:ahLst/>
            <a:cxnLst/>
            <a:rect l="l" t="t" r="r" b="b"/>
            <a:pathLst>
              <a:path w="13759084" h="16504354">
                <a:moveTo>
                  <a:pt x="0" y="0"/>
                </a:moveTo>
                <a:lnTo>
                  <a:pt x="13759084" y="0"/>
                </a:lnTo>
                <a:lnTo>
                  <a:pt x="13759084" y="16504353"/>
                </a:lnTo>
                <a:lnTo>
                  <a:pt x="0" y="16504353"/>
                </a:lnTo>
                <a:lnTo>
                  <a:pt x="0" y="0"/>
                </a:lnTo>
                <a:close/>
              </a:path>
            </a:pathLst>
          </a:custGeom>
          <a:blipFill>
            <a:blip r:embed="rId3"/>
            <a:stretch>
              <a:fillRect l="-25087" r="-25087"/>
            </a:stretch>
          </a:blipFill>
        </p:spPr>
        <p:txBody>
          <a:bodyPr/>
          <a:lstStyle/>
          <a:p>
            <a:endParaRPr lang="es-EC"/>
          </a:p>
        </p:txBody>
      </p:sp>
      <p:sp>
        <p:nvSpPr>
          <p:cNvPr id="7" name="TextBox 7"/>
          <p:cNvSpPr txBox="1"/>
          <p:nvPr/>
        </p:nvSpPr>
        <p:spPr>
          <a:xfrm>
            <a:off x="4247710" y="952500"/>
            <a:ext cx="12609368" cy="7868920"/>
          </a:xfrm>
          <a:prstGeom prst="rect">
            <a:avLst/>
          </a:prstGeom>
        </p:spPr>
        <p:txBody>
          <a:bodyPr lIns="0" tIns="0" rIns="0" bIns="0" rtlCol="0" anchor="t">
            <a:spAutoFit/>
          </a:bodyPr>
          <a:lstStyle/>
          <a:p>
            <a:pPr algn="just">
              <a:lnSpc>
                <a:spcPts val="5180"/>
              </a:lnSpc>
              <a:spcBef>
                <a:spcPct val="0"/>
              </a:spcBef>
            </a:pPr>
            <a:r>
              <a:rPr lang="en-US" sz="3700">
                <a:solidFill>
                  <a:srgbClr val="000000"/>
                </a:solidFill>
                <a:latin typeface="Glass Antiqua"/>
              </a:rPr>
              <a:t>El aprendizaje semi supervisado etiqueta una pequeña cantidad de datos y deja otra gran parte sin etiquetar durante el entrenamiento. Al encontrarse entre estos dos dominios, el aprendizaje semi supervisado requiere menos interacción humana que el aprendizaje automático no supervisado CV es un subconjunto de ML, pero también puede considerarse un subconjunto</a:t>
            </a:r>
          </a:p>
          <a:p>
            <a:pPr algn="just">
              <a:lnSpc>
                <a:spcPts val="5180"/>
              </a:lnSpc>
              <a:spcBef>
                <a:spcPct val="0"/>
              </a:spcBef>
            </a:pPr>
            <a:r>
              <a:rPr lang="en-US" sz="3700">
                <a:solidFill>
                  <a:srgbClr val="000000"/>
                </a:solidFill>
                <a:latin typeface="Glass Antiqua"/>
              </a:rPr>
              <a:t>directo de IA (Aronson, 2018; Marr, 2010; Szeliski, 2011). CV analiza el procesamiento de imágenes digitales a través de algoritmos matemáticos para deducir qué contenido se muestra En periodismo, el CV puede</a:t>
            </a:r>
          </a:p>
          <a:p>
            <a:pPr algn="just">
              <a:lnSpc>
                <a:spcPts val="5180"/>
              </a:lnSpc>
              <a:spcBef>
                <a:spcPct val="0"/>
              </a:spcBef>
            </a:pPr>
            <a:r>
              <a:rPr lang="en-US" sz="3700">
                <a:solidFill>
                  <a:srgbClr val="000000"/>
                </a:solidFill>
                <a:latin typeface="Glass Antiqua"/>
              </a:rPr>
              <a:t>acelerar el proceso de edición y permitir a los periodistas obtener pruebas para artículos de investigación. Hasta ahora, los académicos han prestado poca atención al CV y sus implicaciones para el periodismo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s-EC"/>
          </a:p>
        </p:txBody>
      </p:sp>
      <p:sp>
        <p:nvSpPr>
          <p:cNvPr id="3" name="Freeform 3"/>
          <p:cNvSpPr/>
          <p:nvPr/>
        </p:nvSpPr>
        <p:spPr>
          <a:xfrm flipH="1">
            <a:off x="3295784" y="1028700"/>
            <a:ext cx="11696431" cy="9125696"/>
          </a:xfrm>
          <a:custGeom>
            <a:avLst/>
            <a:gdLst/>
            <a:ahLst/>
            <a:cxnLst/>
            <a:rect l="l" t="t" r="r" b="b"/>
            <a:pathLst>
              <a:path w="11696431" h="9125696">
                <a:moveTo>
                  <a:pt x="11696432" y="0"/>
                </a:moveTo>
                <a:lnTo>
                  <a:pt x="0" y="0"/>
                </a:lnTo>
                <a:lnTo>
                  <a:pt x="0" y="9125696"/>
                </a:lnTo>
                <a:lnTo>
                  <a:pt x="11696432" y="9125696"/>
                </a:lnTo>
                <a:lnTo>
                  <a:pt x="11696432" y="0"/>
                </a:lnTo>
                <a:close/>
              </a:path>
            </a:pathLst>
          </a:custGeom>
          <a:blipFill>
            <a:blip r:embed="rId3"/>
            <a:stretch>
              <a:fillRect/>
            </a:stretch>
          </a:blipFill>
        </p:spPr>
        <p:txBody>
          <a:bodyPr/>
          <a:lstStyle/>
          <a:p>
            <a:endParaRPr lang="es-EC"/>
          </a:p>
        </p:txBody>
      </p:sp>
      <p:sp>
        <p:nvSpPr>
          <p:cNvPr id="4" name="TextBox 4"/>
          <p:cNvSpPr txBox="1"/>
          <p:nvPr/>
        </p:nvSpPr>
        <p:spPr>
          <a:xfrm>
            <a:off x="5112513" y="5534398"/>
            <a:ext cx="8500639" cy="905780"/>
          </a:xfrm>
          <a:prstGeom prst="rect">
            <a:avLst/>
          </a:prstGeom>
        </p:spPr>
        <p:txBody>
          <a:bodyPr lIns="0" tIns="0" rIns="0" bIns="0" rtlCol="0" anchor="t">
            <a:spAutoFit/>
          </a:bodyPr>
          <a:lstStyle/>
          <a:p>
            <a:pPr algn="ctr">
              <a:lnSpc>
                <a:spcPts val="3625"/>
              </a:lnSpc>
              <a:spcBef>
                <a:spcPct val="0"/>
              </a:spcBef>
            </a:pPr>
            <a:r>
              <a:rPr lang="en-US" sz="2589">
                <a:solidFill>
                  <a:srgbClr val="000000"/>
                </a:solidFill>
                <a:latin typeface="Ibarra Real Nova Bold"/>
              </a:rPr>
              <a:t>Downloads/2027-534X-pacla-24-03-e2437_230927_191510.pdf</a:t>
            </a:r>
          </a:p>
        </p:txBody>
      </p:sp>
      <p:sp>
        <p:nvSpPr>
          <p:cNvPr id="5" name="Freeform 5"/>
          <p:cNvSpPr/>
          <p:nvPr/>
        </p:nvSpPr>
        <p:spPr>
          <a:xfrm rot="3008247" flipH="1">
            <a:off x="12944021" y="5296857"/>
            <a:ext cx="4925392" cy="6574886"/>
          </a:xfrm>
          <a:custGeom>
            <a:avLst/>
            <a:gdLst/>
            <a:ahLst/>
            <a:cxnLst/>
            <a:rect l="l" t="t" r="r" b="b"/>
            <a:pathLst>
              <a:path w="4925392" h="6574886">
                <a:moveTo>
                  <a:pt x="4925392" y="0"/>
                </a:moveTo>
                <a:lnTo>
                  <a:pt x="0" y="0"/>
                </a:lnTo>
                <a:lnTo>
                  <a:pt x="0" y="6574887"/>
                </a:lnTo>
                <a:lnTo>
                  <a:pt x="4925392" y="6574887"/>
                </a:lnTo>
                <a:lnTo>
                  <a:pt x="4925392" y="0"/>
                </a:lnTo>
                <a:close/>
              </a:path>
            </a:pathLst>
          </a:custGeom>
          <a:blipFill>
            <a:blip r:embed="rId4"/>
            <a:stretch>
              <a:fillRect/>
            </a:stretch>
          </a:blipFill>
        </p:spPr>
        <p:txBody>
          <a:bodyPr/>
          <a:lstStyle/>
          <a:p>
            <a:endParaRPr lang="es-EC"/>
          </a:p>
        </p:txBody>
      </p:sp>
      <p:sp>
        <p:nvSpPr>
          <p:cNvPr id="6" name="Freeform 6"/>
          <p:cNvSpPr/>
          <p:nvPr/>
        </p:nvSpPr>
        <p:spPr>
          <a:xfrm rot="-1913801">
            <a:off x="320404" y="3725044"/>
            <a:ext cx="4285917" cy="7777511"/>
          </a:xfrm>
          <a:custGeom>
            <a:avLst/>
            <a:gdLst/>
            <a:ahLst/>
            <a:cxnLst/>
            <a:rect l="l" t="t" r="r" b="b"/>
            <a:pathLst>
              <a:path w="4285917" h="7777511">
                <a:moveTo>
                  <a:pt x="0" y="0"/>
                </a:moveTo>
                <a:lnTo>
                  <a:pt x="4285917" y="0"/>
                </a:lnTo>
                <a:lnTo>
                  <a:pt x="4285917" y="7777510"/>
                </a:lnTo>
                <a:lnTo>
                  <a:pt x="0" y="7777510"/>
                </a:lnTo>
                <a:lnTo>
                  <a:pt x="0" y="0"/>
                </a:lnTo>
                <a:close/>
              </a:path>
            </a:pathLst>
          </a:custGeom>
          <a:blipFill>
            <a:blip r:embed="rId5"/>
            <a:stretch>
              <a:fillRect/>
            </a:stretch>
          </a:blipFill>
        </p:spPr>
        <p:txBody>
          <a:bodyPr/>
          <a:lstStyle/>
          <a:p>
            <a:endParaRPr lang="es-EC"/>
          </a:p>
        </p:txBody>
      </p:sp>
      <p:sp>
        <p:nvSpPr>
          <p:cNvPr id="7" name="Freeform 7"/>
          <p:cNvSpPr/>
          <p:nvPr/>
        </p:nvSpPr>
        <p:spPr>
          <a:xfrm>
            <a:off x="1479056" y="6468923"/>
            <a:ext cx="3633457" cy="5578754"/>
          </a:xfrm>
          <a:custGeom>
            <a:avLst/>
            <a:gdLst/>
            <a:ahLst/>
            <a:cxnLst/>
            <a:rect l="l" t="t" r="r" b="b"/>
            <a:pathLst>
              <a:path w="3633457" h="5578754">
                <a:moveTo>
                  <a:pt x="0" y="0"/>
                </a:moveTo>
                <a:lnTo>
                  <a:pt x="3633457" y="0"/>
                </a:lnTo>
                <a:lnTo>
                  <a:pt x="3633457" y="5578754"/>
                </a:lnTo>
                <a:lnTo>
                  <a:pt x="0" y="5578754"/>
                </a:lnTo>
                <a:lnTo>
                  <a:pt x="0" y="0"/>
                </a:lnTo>
                <a:close/>
              </a:path>
            </a:pathLst>
          </a:custGeom>
          <a:blipFill>
            <a:blip r:embed="rId6"/>
            <a:stretch>
              <a:fillRect/>
            </a:stretch>
          </a:blipFill>
        </p:spPr>
        <p:txBody>
          <a:bodyPr/>
          <a:lstStyle/>
          <a:p>
            <a:endParaRPr lang="es-EC"/>
          </a:p>
        </p:txBody>
      </p:sp>
      <p:sp>
        <p:nvSpPr>
          <p:cNvPr id="8" name="TextBox 8"/>
          <p:cNvSpPr txBox="1"/>
          <p:nvPr/>
        </p:nvSpPr>
        <p:spPr>
          <a:xfrm>
            <a:off x="4460137" y="4056478"/>
            <a:ext cx="9805392" cy="1527557"/>
          </a:xfrm>
          <a:prstGeom prst="rect">
            <a:avLst/>
          </a:prstGeom>
        </p:spPr>
        <p:txBody>
          <a:bodyPr lIns="0" tIns="0" rIns="0" bIns="0" rtlCol="0" anchor="t">
            <a:spAutoFit/>
          </a:bodyPr>
          <a:lstStyle/>
          <a:p>
            <a:pPr algn="ctr">
              <a:lnSpc>
                <a:spcPts val="10742"/>
              </a:lnSpc>
            </a:pPr>
            <a:r>
              <a:rPr lang="en-US" sz="13100">
                <a:solidFill>
                  <a:srgbClr val="000000"/>
                </a:solidFill>
                <a:latin typeface="Glass Antiqua"/>
              </a:rPr>
              <a:t>Bibliography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s-EC"/>
          </a:p>
        </p:txBody>
      </p:sp>
      <p:sp>
        <p:nvSpPr>
          <p:cNvPr id="3" name="Freeform 3"/>
          <p:cNvSpPr/>
          <p:nvPr/>
        </p:nvSpPr>
        <p:spPr>
          <a:xfrm>
            <a:off x="4086511" y="1845986"/>
            <a:ext cx="10432345" cy="8139441"/>
          </a:xfrm>
          <a:custGeom>
            <a:avLst/>
            <a:gdLst/>
            <a:ahLst/>
            <a:cxnLst/>
            <a:rect l="l" t="t" r="r" b="b"/>
            <a:pathLst>
              <a:path w="10432345" h="8139441">
                <a:moveTo>
                  <a:pt x="0" y="0"/>
                </a:moveTo>
                <a:lnTo>
                  <a:pt x="10432345" y="0"/>
                </a:lnTo>
                <a:lnTo>
                  <a:pt x="10432345" y="8139441"/>
                </a:lnTo>
                <a:lnTo>
                  <a:pt x="0" y="8139441"/>
                </a:lnTo>
                <a:lnTo>
                  <a:pt x="0" y="0"/>
                </a:lnTo>
                <a:close/>
              </a:path>
            </a:pathLst>
          </a:custGeom>
          <a:blipFill>
            <a:blip r:embed="rId3"/>
            <a:stretch>
              <a:fillRect/>
            </a:stretch>
          </a:blipFill>
        </p:spPr>
        <p:txBody>
          <a:bodyPr/>
          <a:lstStyle/>
          <a:p>
            <a:endParaRPr lang="es-EC"/>
          </a:p>
        </p:txBody>
      </p:sp>
      <p:sp>
        <p:nvSpPr>
          <p:cNvPr id="4" name="Freeform 4"/>
          <p:cNvSpPr/>
          <p:nvPr/>
        </p:nvSpPr>
        <p:spPr>
          <a:xfrm flipH="1">
            <a:off x="-412920" y="6126851"/>
            <a:ext cx="4372167" cy="5836389"/>
          </a:xfrm>
          <a:custGeom>
            <a:avLst/>
            <a:gdLst/>
            <a:ahLst/>
            <a:cxnLst/>
            <a:rect l="l" t="t" r="r" b="b"/>
            <a:pathLst>
              <a:path w="4372167" h="5836389">
                <a:moveTo>
                  <a:pt x="4372167" y="0"/>
                </a:moveTo>
                <a:lnTo>
                  <a:pt x="0" y="0"/>
                </a:lnTo>
                <a:lnTo>
                  <a:pt x="0" y="5836389"/>
                </a:lnTo>
                <a:lnTo>
                  <a:pt x="4372167" y="5836389"/>
                </a:lnTo>
                <a:lnTo>
                  <a:pt x="4372167" y="0"/>
                </a:lnTo>
                <a:close/>
              </a:path>
            </a:pathLst>
          </a:custGeom>
          <a:blipFill>
            <a:blip r:embed="rId4"/>
            <a:stretch>
              <a:fillRect/>
            </a:stretch>
          </a:blipFill>
        </p:spPr>
        <p:txBody>
          <a:bodyPr/>
          <a:lstStyle/>
          <a:p>
            <a:endParaRPr lang="es-EC"/>
          </a:p>
        </p:txBody>
      </p:sp>
      <p:sp>
        <p:nvSpPr>
          <p:cNvPr id="5" name="Freeform 5"/>
          <p:cNvSpPr/>
          <p:nvPr/>
        </p:nvSpPr>
        <p:spPr>
          <a:xfrm rot="908544" flipH="1">
            <a:off x="-2491410" y="570419"/>
            <a:ext cx="4899383" cy="4002662"/>
          </a:xfrm>
          <a:custGeom>
            <a:avLst/>
            <a:gdLst/>
            <a:ahLst/>
            <a:cxnLst/>
            <a:rect l="l" t="t" r="r" b="b"/>
            <a:pathLst>
              <a:path w="4899383" h="4002662">
                <a:moveTo>
                  <a:pt x="4899383" y="0"/>
                </a:moveTo>
                <a:lnTo>
                  <a:pt x="0" y="0"/>
                </a:lnTo>
                <a:lnTo>
                  <a:pt x="0" y="4002662"/>
                </a:lnTo>
                <a:lnTo>
                  <a:pt x="4899383" y="4002662"/>
                </a:lnTo>
                <a:lnTo>
                  <a:pt x="4899383" y="0"/>
                </a:lnTo>
                <a:close/>
              </a:path>
            </a:pathLst>
          </a:custGeom>
          <a:blipFill>
            <a:blip r:embed="rId5"/>
            <a:stretch>
              <a:fillRect b="-71004"/>
            </a:stretch>
          </a:blipFill>
        </p:spPr>
        <p:txBody>
          <a:bodyPr/>
          <a:lstStyle/>
          <a:p>
            <a:endParaRPr lang="es-EC"/>
          </a:p>
        </p:txBody>
      </p:sp>
      <p:sp>
        <p:nvSpPr>
          <p:cNvPr id="6" name="Freeform 6"/>
          <p:cNvSpPr/>
          <p:nvPr/>
        </p:nvSpPr>
        <p:spPr>
          <a:xfrm rot="167910" flipH="1">
            <a:off x="14675713" y="-251973"/>
            <a:ext cx="4808001" cy="6542864"/>
          </a:xfrm>
          <a:custGeom>
            <a:avLst/>
            <a:gdLst/>
            <a:ahLst/>
            <a:cxnLst/>
            <a:rect l="l" t="t" r="r" b="b"/>
            <a:pathLst>
              <a:path w="4808001" h="6542864">
                <a:moveTo>
                  <a:pt x="4808001" y="0"/>
                </a:moveTo>
                <a:lnTo>
                  <a:pt x="0" y="0"/>
                </a:lnTo>
                <a:lnTo>
                  <a:pt x="0" y="6542864"/>
                </a:lnTo>
                <a:lnTo>
                  <a:pt x="4808001" y="6542864"/>
                </a:lnTo>
                <a:lnTo>
                  <a:pt x="4808001" y="0"/>
                </a:lnTo>
                <a:close/>
              </a:path>
            </a:pathLst>
          </a:custGeom>
          <a:blipFill>
            <a:blip r:embed="rId6"/>
            <a:stretch>
              <a:fillRect/>
            </a:stretch>
          </a:blipFill>
        </p:spPr>
        <p:txBody>
          <a:bodyPr/>
          <a:lstStyle/>
          <a:p>
            <a:endParaRPr lang="es-EC"/>
          </a:p>
        </p:txBody>
      </p:sp>
      <p:sp>
        <p:nvSpPr>
          <p:cNvPr id="7" name="Freeform 7"/>
          <p:cNvSpPr/>
          <p:nvPr/>
        </p:nvSpPr>
        <p:spPr>
          <a:xfrm rot="-806752">
            <a:off x="15487492" y="6913993"/>
            <a:ext cx="3009163" cy="4262106"/>
          </a:xfrm>
          <a:custGeom>
            <a:avLst/>
            <a:gdLst/>
            <a:ahLst/>
            <a:cxnLst/>
            <a:rect l="l" t="t" r="r" b="b"/>
            <a:pathLst>
              <a:path w="3009163" h="4262106">
                <a:moveTo>
                  <a:pt x="0" y="0"/>
                </a:moveTo>
                <a:lnTo>
                  <a:pt x="3009163" y="0"/>
                </a:lnTo>
                <a:lnTo>
                  <a:pt x="3009163" y="4262106"/>
                </a:lnTo>
                <a:lnTo>
                  <a:pt x="0" y="4262106"/>
                </a:lnTo>
                <a:lnTo>
                  <a:pt x="0" y="0"/>
                </a:lnTo>
                <a:close/>
              </a:path>
            </a:pathLst>
          </a:custGeom>
          <a:blipFill>
            <a:blip r:embed="rId7"/>
            <a:stretch>
              <a:fillRect b="-71633"/>
            </a:stretch>
          </a:blipFill>
        </p:spPr>
        <p:txBody>
          <a:bodyPr/>
          <a:lstStyle/>
          <a:p>
            <a:endParaRPr lang="es-EC"/>
          </a:p>
        </p:txBody>
      </p:sp>
      <p:grpSp>
        <p:nvGrpSpPr>
          <p:cNvPr id="8" name="Group 8"/>
          <p:cNvGrpSpPr/>
          <p:nvPr/>
        </p:nvGrpSpPr>
        <p:grpSpPr>
          <a:xfrm>
            <a:off x="6925809" y="1028700"/>
            <a:ext cx="4753750" cy="434541"/>
            <a:chOff x="0" y="0"/>
            <a:chExt cx="1703637" cy="155730"/>
          </a:xfrm>
        </p:grpSpPr>
        <p:sp>
          <p:nvSpPr>
            <p:cNvPr id="9" name="Freeform 9"/>
            <p:cNvSpPr/>
            <p:nvPr/>
          </p:nvSpPr>
          <p:spPr>
            <a:xfrm>
              <a:off x="0" y="0"/>
              <a:ext cx="1703637" cy="155730"/>
            </a:xfrm>
            <a:custGeom>
              <a:avLst/>
              <a:gdLst/>
              <a:ahLst/>
              <a:cxnLst/>
              <a:rect l="l" t="t" r="r" b="b"/>
              <a:pathLst>
                <a:path w="1703637" h="155730">
                  <a:moveTo>
                    <a:pt x="17915" y="0"/>
                  </a:moveTo>
                  <a:lnTo>
                    <a:pt x="1685722" y="0"/>
                  </a:lnTo>
                  <a:cubicBezTo>
                    <a:pt x="1695616" y="0"/>
                    <a:pt x="1703637" y="8021"/>
                    <a:pt x="1703637" y="17915"/>
                  </a:cubicBezTo>
                  <a:lnTo>
                    <a:pt x="1703637" y="137815"/>
                  </a:lnTo>
                  <a:cubicBezTo>
                    <a:pt x="1703637" y="147709"/>
                    <a:pt x="1695616" y="155730"/>
                    <a:pt x="1685722" y="155730"/>
                  </a:cubicBezTo>
                  <a:lnTo>
                    <a:pt x="17915" y="155730"/>
                  </a:lnTo>
                  <a:cubicBezTo>
                    <a:pt x="8021" y="155730"/>
                    <a:pt x="0" y="147709"/>
                    <a:pt x="0" y="137815"/>
                  </a:cubicBezTo>
                  <a:lnTo>
                    <a:pt x="0" y="17915"/>
                  </a:lnTo>
                  <a:cubicBezTo>
                    <a:pt x="0" y="8021"/>
                    <a:pt x="8021" y="0"/>
                    <a:pt x="17915" y="0"/>
                  </a:cubicBezTo>
                  <a:close/>
                </a:path>
              </a:pathLst>
            </a:custGeom>
            <a:solidFill>
              <a:srgbClr val="F1EAE5">
                <a:alpha val="76863"/>
              </a:srgbClr>
            </a:solidFill>
            <a:ln cap="sq">
              <a:noFill/>
              <a:prstDash val="solid"/>
              <a:miter/>
            </a:ln>
          </p:spPr>
          <p:txBody>
            <a:bodyPr/>
            <a:lstStyle/>
            <a:p>
              <a:endParaRPr lang="es-EC"/>
            </a:p>
          </p:txBody>
        </p:sp>
        <p:sp>
          <p:nvSpPr>
            <p:cNvPr id="10" name="TextBox 10"/>
            <p:cNvSpPr txBox="1"/>
            <p:nvPr/>
          </p:nvSpPr>
          <p:spPr>
            <a:xfrm>
              <a:off x="0" y="-9525"/>
              <a:ext cx="812800" cy="822325"/>
            </a:xfrm>
            <a:prstGeom prst="rect">
              <a:avLst/>
            </a:prstGeom>
          </p:spPr>
          <p:txBody>
            <a:bodyPr lIns="76200" tIns="76200" rIns="76200" bIns="76200" rtlCol="0" anchor="ctr"/>
            <a:lstStyle/>
            <a:p>
              <a:pPr algn="ctr">
                <a:lnSpc>
                  <a:spcPts val="1595"/>
                </a:lnSpc>
              </a:pPr>
              <a:r>
                <a:rPr lang="en-US" sz="1173" spc="180">
                  <a:solidFill>
                    <a:srgbClr val="000000">
                      <a:alpha val="76863"/>
                    </a:srgbClr>
                  </a:solidFill>
                  <a:latin typeface="Ibarra Real Nova Bold"/>
                </a:rPr>
                <a:t>WWW.REALLYGREATSITE.COM</a:t>
              </a:r>
            </a:p>
          </p:txBody>
        </p:sp>
      </p:grpSp>
      <p:sp>
        <p:nvSpPr>
          <p:cNvPr id="11" name="Freeform 11"/>
          <p:cNvSpPr/>
          <p:nvPr/>
        </p:nvSpPr>
        <p:spPr>
          <a:xfrm rot="-1581577">
            <a:off x="2222055" y="1202495"/>
            <a:ext cx="5712575" cy="3633928"/>
          </a:xfrm>
          <a:custGeom>
            <a:avLst/>
            <a:gdLst/>
            <a:ahLst/>
            <a:cxnLst/>
            <a:rect l="l" t="t" r="r" b="b"/>
            <a:pathLst>
              <a:path w="5712575" h="3633928">
                <a:moveTo>
                  <a:pt x="0" y="0"/>
                </a:moveTo>
                <a:lnTo>
                  <a:pt x="5712575" y="0"/>
                </a:lnTo>
                <a:lnTo>
                  <a:pt x="5712575" y="3633928"/>
                </a:lnTo>
                <a:lnTo>
                  <a:pt x="0" y="3633928"/>
                </a:lnTo>
                <a:lnTo>
                  <a:pt x="0" y="0"/>
                </a:lnTo>
                <a:close/>
              </a:path>
            </a:pathLst>
          </a:custGeom>
          <a:blipFill>
            <a:blip r:embed="rId8"/>
            <a:stretch>
              <a:fillRect t="-90169"/>
            </a:stretch>
          </a:blipFill>
        </p:spPr>
        <p:txBody>
          <a:bodyPr/>
          <a:lstStyle/>
          <a:p>
            <a:endParaRPr lang="es-EC"/>
          </a:p>
        </p:txBody>
      </p:sp>
      <p:sp>
        <p:nvSpPr>
          <p:cNvPr id="12" name="TextBox 12"/>
          <p:cNvSpPr txBox="1"/>
          <p:nvPr/>
        </p:nvSpPr>
        <p:spPr>
          <a:xfrm>
            <a:off x="4336356" y="3881241"/>
            <a:ext cx="9805392" cy="2217167"/>
          </a:xfrm>
          <a:prstGeom prst="rect">
            <a:avLst/>
          </a:prstGeom>
        </p:spPr>
        <p:txBody>
          <a:bodyPr lIns="0" tIns="0" rIns="0" bIns="0" rtlCol="0" anchor="t">
            <a:spAutoFit/>
          </a:bodyPr>
          <a:lstStyle/>
          <a:p>
            <a:pPr algn="ctr">
              <a:lnSpc>
                <a:spcPts val="15662"/>
              </a:lnSpc>
            </a:pPr>
            <a:r>
              <a:rPr lang="en-US" sz="19100">
                <a:solidFill>
                  <a:srgbClr val="000000"/>
                </a:solidFill>
                <a:latin typeface="Glass Antiqua"/>
              </a:rPr>
              <a:t>Gracias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37" b="-73939"/>
            </a:stretch>
          </a:blipFill>
        </p:spPr>
        <p:txBody>
          <a:bodyPr/>
          <a:lstStyle/>
          <a:p>
            <a:endParaRPr lang="es-EC"/>
          </a:p>
        </p:txBody>
      </p:sp>
      <p:sp>
        <p:nvSpPr>
          <p:cNvPr id="3" name="Freeform 3"/>
          <p:cNvSpPr/>
          <p:nvPr/>
        </p:nvSpPr>
        <p:spPr>
          <a:xfrm rot="-1581577">
            <a:off x="3027851" y="4579258"/>
            <a:ext cx="2756862" cy="1753717"/>
          </a:xfrm>
          <a:custGeom>
            <a:avLst/>
            <a:gdLst/>
            <a:ahLst/>
            <a:cxnLst/>
            <a:rect l="l" t="t" r="r" b="b"/>
            <a:pathLst>
              <a:path w="2756862" h="1753717">
                <a:moveTo>
                  <a:pt x="0" y="0"/>
                </a:moveTo>
                <a:lnTo>
                  <a:pt x="2756863" y="0"/>
                </a:lnTo>
                <a:lnTo>
                  <a:pt x="2756863" y="1753716"/>
                </a:lnTo>
                <a:lnTo>
                  <a:pt x="0" y="1753716"/>
                </a:lnTo>
                <a:lnTo>
                  <a:pt x="0" y="0"/>
                </a:lnTo>
                <a:close/>
              </a:path>
            </a:pathLst>
          </a:custGeom>
          <a:blipFill>
            <a:blip r:embed="rId3"/>
            <a:stretch>
              <a:fillRect t="-90169"/>
            </a:stretch>
          </a:blipFill>
        </p:spPr>
        <p:txBody>
          <a:bodyPr/>
          <a:lstStyle/>
          <a:p>
            <a:endParaRPr lang="es-EC"/>
          </a:p>
        </p:txBody>
      </p:sp>
      <p:sp>
        <p:nvSpPr>
          <p:cNvPr id="4" name="Freeform 4"/>
          <p:cNvSpPr/>
          <p:nvPr/>
        </p:nvSpPr>
        <p:spPr>
          <a:xfrm rot="1018091" flipH="1">
            <a:off x="3242159" y="6813811"/>
            <a:ext cx="2109987" cy="2816614"/>
          </a:xfrm>
          <a:custGeom>
            <a:avLst/>
            <a:gdLst/>
            <a:ahLst/>
            <a:cxnLst/>
            <a:rect l="l" t="t" r="r" b="b"/>
            <a:pathLst>
              <a:path w="2109987" h="2816614">
                <a:moveTo>
                  <a:pt x="2109987" y="0"/>
                </a:moveTo>
                <a:lnTo>
                  <a:pt x="0" y="0"/>
                </a:lnTo>
                <a:lnTo>
                  <a:pt x="0" y="2816614"/>
                </a:lnTo>
                <a:lnTo>
                  <a:pt x="2109987" y="2816614"/>
                </a:lnTo>
                <a:lnTo>
                  <a:pt x="2109987" y="0"/>
                </a:lnTo>
                <a:close/>
              </a:path>
            </a:pathLst>
          </a:custGeom>
          <a:blipFill>
            <a:blip r:embed="rId4"/>
            <a:stretch>
              <a:fillRect/>
            </a:stretch>
          </a:blipFill>
        </p:spPr>
        <p:txBody>
          <a:bodyPr/>
          <a:lstStyle/>
          <a:p>
            <a:endParaRPr lang="es-EC"/>
          </a:p>
        </p:txBody>
      </p:sp>
      <p:sp>
        <p:nvSpPr>
          <p:cNvPr id="5" name="Freeform 5"/>
          <p:cNvSpPr/>
          <p:nvPr/>
        </p:nvSpPr>
        <p:spPr>
          <a:xfrm rot="-2092798" flipH="1">
            <a:off x="12388531" y="3178605"/>
            <a:ext cx="1626839" cy="2310482"/>
          </a:xfrm>
          <a:custGeom>
            <a:avLst/>
            <a:gdLst/>
            <a:ahLst/>
            <a:cxnLst/>
            <a:rect l="l" t="t" r="r" b="b"/>
            <a:pathLst>
              <a:path w="1626839" h="2310482">
                <a:moveTo>
                  <a:pt x="1626839" y="0"/>
                </a:moveTo>
                <a:lnTo>
                  <a:pt x="0" y="0"/>
                </a:lnTo>
                <a:lnTo>
                  <a:pt x="0" y="2310482"/>
                </a:lnTo>
                <a:lnTo>
                  <a:pt x="1626839" y="2310482"/>
                </a:lnTo>
                <a:lnTo>
                  <a:pt x="1626839" y="0"/>
                </a:lnTo>
                <a:close/>
              </a:path>
            </a:pathLst>
          </a:custGeom>
          <a:blipFill>
            <a:blip r:embed="rId5"/>
            <a:stretch>
              <a:fillRect l="-829" r="-829"/>
            </a:stretch>
          </a:blipFill>
        </p:spPr>
        <p:txBody>
          <a:bodyPr/>
          <a:lstStyle/>
          <a:p>
            <a:endParaRPr lang="es-EC"/>
          </a:p>
        </p:txBody>
      </p:sp>
      <p:sp>
        <p:nvSpPr>
          <p:cNvPr id="6" name="Freeform 6"/>
          <p:cNvSpPr/>
          <p:nvPr/>
        </p:nvSpPr>
        <p:spPr>
          <a:xfrm rot="-806752">
            <a:off x="8442724" y="7276642"/>
            <a:ext cx="1452208" cy="2056873"/>
          </a:xfrm>
          <a:custGeom>
            <a:avLst/>
            <a:gdLst/>
            <a:ahLst/>
            <a:cxnLst/>
            <a:rect l="l" t="t" r="r" b="b"/>
            <a:pathLst>
              <a:path w="1452208" h="2056873">
                <a:moveTo>
                  <a:pt x="0" y="0"/>
                </a:moveTo>
                <a:lnTo>
                  <a:pt x="1452208" y="0"/>
                </a:lnTo>
                <a:lnTo>
                  <a:pt x="1452208" y="2056873"/>
                </a:lnTo>
                <a:lnTo>
                  <a:pt x="0" y="2056873"/>
                </a:lnTo>
                <a:lnTo>
                  <a:pt x="0" y="0"/>
                </a:lnTo>
                <a:close/>
              </a:path>
            </a:pathLst>
          </a:custGeom>
          <a:blipFill>
            <a:blip r:embed="rId6"/>
            <a:stretch>
              <a:fillRect b="-71633"/>
            </a:stretch>
          </a:blipFill>
        </p:spPr>
        <p:txBody>
          <a:bodyPr/>
          <a:lstStyle/>
          <a:p>
            <a:endParaRPr lang="es-EC"/>
          </a:p>
        </p:txBody>
      </p:sp>
      <p:sp>
        <p:nvSpPr>
          <p:cNvPr id="7" name="Freeform 7"/>
          <p:cNvSpPr/>
          <p:nvPr/>
        </p:nvSpPr>
        <p:spPr>
          <a:xfrm rot="-1913801">
            <a:off x="8838033" y="3151090"/>
            <a:ext cx="1582444" cy="2871608"/>
          </a:xfrm>
          <a:custGeom>
            <a:avLst/>
            <a:gdLst/>
            <a:ahLst/>
            <a:cxnLst/>
            <a:rect l="l" t="t" r="r" b="b"/>
            <a:pathLst>
              <a:path w="1582444" h="2871608">
                <a:moveTo>
                  <a:pt x="0" y="0"/>
                </a:moveTo>
                <a:lnTo>
                  <a:pt x="1582444" y="0"/>
                </a:lnTo>
                <a:lnTo>
                  <a:pt x="1582444" y="2871608"/>
                </a:lnTo>
                <a:lnTo>
                  <a:pt x="0" y="2871608"/>
                </a:lnTo>
                <a:lnTo>
                  <a:pt x="0" y="0"/>
                </a:lnTo>
                <a:close/>
              </a:path>
            </a:pathLst>
          </a:custGeom>
          <a:blipFill>
            <a:blip r:embed="rId7"/>
            <a:stretch>
              <a:fillRect/>
            </a:stretch>
          </a:blipFill>
        </p:spPr>
        <p:txBody>
          <a:bodyPr/>
          <a:lstStyle/>
          <a:p>
            <a:endParaRPr lang="es-EC"/>
          </a:p>
        </p:txBody>
      </p:sp>
      <p:sp>
        <p:nvSpPr>
          <p:cNvPr id="8" name="Freeform 8"/>
          <p:cNvSpPr/>
          <p:nvPr/>
        </p:nvSpPr>
        <p:spPr>
          <a:xfrm>
            <a:off x="9629255" y="6223968"/>
            <a:ext cx="1506284" cy="3064603"/>
          </a:xfrm>
          <a:custGeom>
            <a:avLst/>
            <a:gdLst/>
            <a:ahLst/>
            <a:cxnLst/>
            <a:rect l="l" t="t" r="r" b="b"/>
            <a:pathLst>
              <a:path w="1506284" h="3064603">
                <a:moveTo>
                  <a:pt x="0" y="0"/>
                </a:moveTo>
                <a:lnTo>
                  <a:pt x="1506284" y="0"/>
                </a:lnTo>
                <a:lnTo>
                  <a:pt x="1506284" y="3064602"/>
                </a:lnTo>
                <a:lnTo>
                  <a:pt x="0" y="3064602"/>
                </a:lnTo>
                <a:lnTo>
                  <a:pt x="0" y="0"/>
                </a:lnTo>
                <a:close/>
              </a:path>
            </a:pathLst>
          </a:custGeom>
          <a:blipFill>
            <a:blip r:embed="rId8"/>
            <a:stretch>
              <a:fillRect/>
            </a:stretch>
          </a:blipFill>
        </p:spPr>
        <p:txBody>
          <a:bodyPr/>
          <a:lstStyle/>
          <a:p>
            <a:endParaRPr lang="es-EC"/>
          </a:p>
        </p:txBody>
      </p:sp>
      <p:sp>
        <p:nvSpPr>
          <p:cNvPr id="9" name="Freeform 9"/>
          <p:cNvSpPr/>
          <p:nvPr/>
        </p:nvSpPr>
        <p:spPr>
          <a:xfrm>
            <a:off x="11539896" y="6326570"/>
            <a:ext cx="1061926" cy="3064603"/>
          </a:xfrm>
          <a:custGeom>
            <a:avLst/>
            <a:gdLst/>
            <a:ahLst/>
            <a:cxnLst/>
            <a:rect l="l" t="t" r="r" b="b"/>
            <a:pathLst>
              <a:path w="1061926" h="3064603">
                <a:moveTo>
                  <a:pt x="0" y="0"/>
                </a:moveTo>
                <a:lnTo>
                  <a:pt x="1061926" y="0"/>
                </a:lnTo>
                <a:lnTo>
                  <a:pt x="1061926" y="3064603"/>
                </a:lnTo>
                <a:lnTo>
                  <a:pt x="0" y="3064603"/>
                </a:lnTo>
                <a:lnTo>
                  <a:pt x="0" y="0"/>
                </a:lnTo>
                <a:close/>
              </a:path>
            </a:pathLst>
          </a:custGeom>
          <a:blipFill>
            <a:blip r:embed="rId9"/>
            <a:stretch>
              <a:fillRect/>
            </a:stretch>
          </a:blipFill>
        </p:spPr>
        <p:txBody>
          <a:bodyPr/>
          <a:lstStyle/>
          <a:p>
            <a:endParaRPr lang="es-EC"/>
          </a:p>
        </p:txBody>
      </p:sp>
      <p:sp>
        <p:nvSpPr>
          <p:cNvPr id="10" name="Freeform 10"/>
          <p:cNvSpPr/>
          <p:nvPr/>
        </p:nvSpPr>
        <p:spPr>
          <a:xfrm>
            <a:off x="12834419" y="6326570"/>
            <a:ext cx="1392985" cy="3154702"/>
          </a:xfrm>
          <a:custGeom>
            <a:avLst/>
            <a:gdLst/>
            <a:ahLst/>
            <a:cxnLst/>
            <a:rect l="l" t="t" r="r" b="b"/>
            <a:pathLst>
              <a:path w="1392985" h="3154702">
                <a:moveTo>
                  <a:pt x="0" y="0"/>
                </a:moveTo>
                <a:lnTo>
                  <a:pt x="1392985" y="0"/>
                </a:lnTo>
                <a:lnTo>
                  <a:pt x="1392985" y="3154702"/>
                </a:lnTo>
                <a:lnTo>
                  <a:pt x="0" y="3154702"/>
                </a:lnTo>
                <a:lnTo>
                  <a:pt x="0" y="0"/>
                </a:lnTo>
                <a:close/>
              </a:path>
            </a:pathLst>
          </a:custGeom>
          <a:blipFill>
            <a:blip r:embed="rId10"/>
            <a:stretch>
              <a:fillRect/>
            </a:stretch>
          </a:blipFill>
        </p:spPr>
        <p:txBody>
          <a:bodyPr/>
          <a:lstStyle/>
          <a:p>
            <a:endParaRPr lang="es-EC"/>
          </a:p>
        </p:txBody>
      </p:sp>
      <p:sp>
        <p:nvSpPr>
          <p:cNvPr id="11" name="Freeform 11"/>
          <p:cNvSpPr/>
          <p:nvPr/>
        </p:nvSpPr>
        <p:spPr>
          <a:xfrm>
            <a:off x="14461086" y="6423327"/>
            <a:ext cx="1103965" cy="2807056"/>
          </a:xfrm>
          <a:custGeom>
            <a:avLst/>
            <a:gdLst/>
            <a:ahLst/>
            <a:cxnLst/>
            <a:rect l="l" t="t" r="r" b="b"/>
            <a:pathLst>
              <a:path w="1103965" h="2807056">
                <a:moveTo>
                  <a:pt x="0" y="0"/>
                </a:moveTo>
                <a:lnTo>
                  <a:pt x="1103965" y="0"/>
                </a:lnTo>
                <a:lnTo>
                  <a:pt x="1103965" y="2807057"/>
                </a:lnTo>
                <a:lnTo>
                  <a:pt x="0" y="2807057"/>
                </a:lnTo>
                <a:lnTo>
                  <a:pt x="0" y="0"/>
                </a:lnTo>
                <a:close/>
              </a:path>
            </a:pathLst>
          </a:custGeom>
          <a:blipFill>
            <a:blip r:embed="rId11"/>
            <a:stretch>
              <a:fillRect/>
            </a:stretch>
          </a:blipFill>
        </p:spPr>
        <p:txBody>
          <a:bodyPr/>
          <a:lstStyle/>
          <a:p>
            <a:endParaRPr lang="es-EC"/>
          </a:p>
        </p:txBody>
      </p:sp>
      <p:sp>
        <p:nvSpPr>
          <p:cNvPr id="12" name="Freeform 12"/>
          <p:cNvSpPr/>
          <p:nvPr/>
        </p:nvSpPr>
        <p:spPr>
          <a:xfrm>
            <a:off x="13653035" y="3132218"/>
            <a:ext cx="1753682" cy="2692576"/>
          </a:xfrm>
          <a:custGeom>
            <a:avLst/>
            <a:gdLst/>
            <a:ahLst/>
            <a:cxnLst/>
            <a:rect l="l" t="t" r="r" b="b"/>
            <a:pathLst>
              <a:path w="1753682" h="2692576">
                <a:moveTo>
                  <a:pt x="0" y="0"/>
                </a:moveTo>
                <a:lnTo>
                  <a:pt x="1753682" y="0"/>
                </a:lnTo>
                <a:lnTo>
                  <a:pt x="1753682" y="2692576"/>
                </a:lnTo>
                <a:lnTo>
                  <a:pt x="0" y="2692576"/>
                </a:lnTo>
                <a:lnTo>
                  <a:pt x="0" y="0"/>
                </a:lnTo>
                <a:close/>
              </a:path>
            </a:pathLst>
          </a:custGeom>
          <a:blipFill>
            <a:blip r:embed="rId12"/>
            <a:stretch>
              <a:fillRect/>
            </a:stretch>
          </a:blipFill>
        </p:spPr>
        <p:txBody>
          <a:bodyPr/>
          <a:lstStyle/>
          <a:p>
            <a:endParaRPr lang="es-EC"/>
          </a:p>
        </p:txBody>
      </p:sp>
      <p:sp>
        <p:nvSpPr>
          <p:cNvPr id="13" name="Freeform 13"/>
          <p:cNvSpPr/>
          <p:nvPr/>
        </p:nvSpPr>
        <p:spPr>
          <a:xfrm>
            <a:off x="2722949" y="4111681"/>
            <a:ext cx="981937" cy="917796"/>
          </a:xfrm>
          <a:custGeom>
            <a:avLst/>
            <a:gdLst/>
            <a:ahLst/>
            <a:cxnLst/>
            <a:rect l="l" t="t" r="r" b="b"/>
            <a:pathLst>
              <a:path w="981937" h="917796">
                <a:moveTo>
                  <a:pt x="0" y="0"/>
                </a:moveTo>
                <a:lnTo>
                  <a:pt x="981937" y="0"/>
                </a:lnTo>
                <a:lnTo>
                  <a:pt x="981937" y="917796"/>
                </a:lnTo>
                <a:lnTo>
                  <a:pt x="0" y="917796"/>
                </a:lnTo>
                <a:lnTo>
                  <a:pt x="0" y="0"/>
                </a:lnTo>
                <a:close/>
              </a:path>
            </a:pathLst>
          </a:custGeom>
          <a:blipFill>
            <a:blip r:embed="rId13"/>
            <a:stretch>
              <a:fillRect/>
            </a:stretch>
          </a:blipFill>
        </p:spPr>
        <p:txBody>
          <a:bodyPr/>
          <a:lstStyle/>
          <a:p>
            <a:endParaRPr lang="es-EC"/>
          </a:p>
        </p:txBody>
      </p:sp>
      <p:sp>
        <p:nvSpPr>
          <p:cNvPr id="14" name="Freeform 14"/>
          <p:cNvSpPr/>
          <p:nvPr/>
        </p:nvSpPr>
        <p:spPr>
          <a:xfrm rot="-7094762">
            <a:off x="10157421" y="3080536"/>
            <a:ext cx="3117881" cy="2283340"/>
          </a:xfrm>
          <a:custGeom>
            <a:avLst/>
            <a:gdLst/>
            <a:ahLst/>
            <a:cxnLst/>
            <a:rect l="l" t="t" r="r" b="b"/>
            <a:pathLst>
              <a:path w="3117881" h="2283340">
                <a:moveTo>
                  <a:pt x="0" y="0"/>
                </a:moveTo>
                <a:lnTo>
                  <a:pt x="3117881" y="0"/>
                </a:lnTo>
                <a:lnTo>
                  <a:pt x="3117881" y="2283339"/>
                </a:lnTo>
                <a:lnTo>
                  <a:pt x="0" y="2283339"/>
                </a:lnTo>
                <a:lnTo>
                  <a:pt x="0" y="0"/>
                </a:lnTo>
                <a:close/>
              </a:path>
            </a:pathLst>
          </a:custGeom>
          <a:blipFill>
            <a:blip r:embed="rId14"/>
            <a:stretch>
              <a:fillRect/>
            </a:stretch>
          </a:blipFill>
        </p:spPr>
        <p:txBody>
          <a:bodyPr/>
          <a:lstStyle/>
          <a:p>
            <a:endParaRPr lang="es-EC"/>
          </a:p>
        </p:txBody>
      </p:sp>
      <p:sp>
        <p:nvSpPr>
          <p:cNvPr id="15" name="Freeform 15"/>
          <p:cNvSpPr/>
          <p:nvPr/>
        </p:nvSpPr>
        <p:spPr>
          <a:xfrm>
            <a:off x="2781846" y="6638586"/>
            <a:ext cx="707953" cy="2715977"/>
          </a:xfrm>
          <a:custGeom>
            <a:avLst/>
            <a:gdLst/>
            <a:ahLst/>
            <a:cxnLst/>
            <a:rect l="l" t="t" r="r" b="b"/>
            <a:pathLst>
              <a:path w="707953" h="2715977">
                <a:moveTo>
                  <a:pt x="0" y="0"/>
                </a:moveTo>
                <a:lnTo>
                  <a:pt x="707952" y="0"/>
                </a:lnTo>
                <a:lnTo>
                  <a:pt x="707952" y="2715977"/>
                </a:lnTo>
                <a:lnTo>
                  <a:pt x="0" y="2715977"/>
                </a:lnTo>
                <a:lnTo>
                  <a:pt x="0" y="0"/>
                </a:lnTo>
                <a:close/>
              </a:path>
            </a:pathLst>
          </a:custGeom>
          <a:blipFill>
            <a:blip r:embed="rId15"/>
            <a:stretch>
              <a:fillRect/>
            </a:stretch>
          </a:blipFill>
        </p:spPr>
        <p:txBody>
          <a:bodyPr/>
          <a:lstStyle/>
          <a:p>
            <a:endParaRPr lang="es-EC"/>
          </a:p>
        </p:txBody>
      </p:sp>
      <p:sp>
        <p:nvSpPr>
          <p:cNvPr id="16" name="Freeform 16"/>
          <p:cNvSpPr/>
          <p:nvPr/>
        </p:nvSpPr>
        <p:spPr>
          <a:xfrm rot="-2080090">
            <a:off x="8407011" y="4648378"/>
            <a:ext cx="942635" cy="2327493"/>
          </a:xfrm>
          <a:custGeom>
            <a:avLst/>
            <a:gdLst/>
            <a:ahLst/>
            <a:cxnLst/>
            <a:rect l="l" t="t" r="r" b="b"/>
            <a:pathLst>
              <a:path w="942635" h="2327493">
                <a:moveTo>
                  <a:pt x="0" y="0"/>
                </a:moveTo>
                <a:lnTo>
                  <a:pt x="942635" y="0"/>
                </a:lnTo>
                <a:lnTo>
                  <a:pt x="942635" y="2327494"/>
                </a:lnTo>
                <a:lnTo>
                  <a:pt x="0" y="2327494"/>
                </a:lnTo>
                <a:lnTo>
                  <a:pt x="0" y="0"/>
                </a:lnTo>
                <a:close/>
              </a:path>
            </a:pathLst>
          </a:custGeom>
          <a:blipFill>
            <a:blip r:embed="rId16"/>
            <a:stretch>
              <a:fillRect/>
            </a:stretch>
          </a:blipFill>
        </p:spPr>
        <p:txBody>
          <a:bodyPr/>
          <a:lstStyle/>
          <a:p>
            <a:endParaRPr lang="es-EC"/>
          </a:p>
        </p:txBody>
      </p:sp>
      <p:sp>
        <p:nvSpPr>
          <p:cNvPr id="17" name="Freeform 17"/>
          <p:cNvSpPr/>
          <p:nvPr/>
        </p:nvSpPr>
        <p:spPr>
          <a:xfrm rot="-1407457">
            <a:off x="6923600" y="6016160"/>
            <a:ext cx="1284156" cy="1799168"/>
          </a:xfrm>
          <a:custGeom>
            <a:avLst/>
            <a:gdLst/>
            <a:ahLst/>
            <a:cxnLst/>
            <a:rect l="l" t="t" r="r" b="b"/>
            <a:pathLst>
              <a:path w="1284156" h="1799168">
                <a:moveTo>
                  <a:pt x="0" y="0"/>
                </a:moveTo>
                <a:lnTo>
                  <a:pt x="1284156" y="0"/>
                </a:lnTo>
                <a:lnTo>
                  <a:pt x="1284156" y="1799168"/>
                </a:lnTo>
                <a:lnTo>
                  <a:pt x="0" y="1799168"/>
                </a:lnTo>
                <a:lnTo>
                  <a:pt x="0" y="0"/>
                </a:lnTo>
                <a:close/>
              </a:path>
            </a:pathLst>
          </a:custGeom>
          <a:blipFill>
            <a:blip r:embed="rId17"/>
            <a:stretch>
              <a:fillRect/>
            </a:stretch>
          </a:blipFill>
        </p:spPr>
        <p:txBody>
          <a:bodyPr/>
          <a:lstStyle/>
          <a:p>
            <a:endParaRPr lang="es-EC"/>
          </a:p>
        </p:txBody>
      </p:sp>
      <p:sp>
        <p:nvSpPr>
          <p:cNvPr id="18" name="Freeform 18"/>
          <p:cNvSpPr/>
          <p:nvPr/>
        </p:nvSpPr>
        <p:spPr>
          <a:xfrm>
            <a:off x="7258940" y="8214535"/>
            <a:ext cx="1023291" cy="1015849"/>
          </a:xfrm>
          <a:custGeom>
            <a:avLst/>
            <a:gdLst/>
            <a:ahLst/>
            <a:cxnLst/>
            <a:rect l="l" t="t" r="r" b="b"/>
            <a:pathLst>
              <a:path w="1023291" h="1015849">
                <a:moveTo>
                  <a:pt x="0" y="0"/>
                </a:moveTo>
                <a:lnTo>
                  <a:pt x="1023291" y="0"/>
                </a:lnTo>
                <a:lnTo>
                  <a:pt x="1023291" y="1015849"/>
                </a:lnTo>
                <a:lnTo>
                  <a:pt x="0" y="101584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EC"/>
          </a:p>
        </p:txBody>
      </p:sp>
      <p:sp>
        <p:nvSpPr>
          <p:cNvPr id="19" name="Freeform 19"/>
          <p:cNvSpPr/>
          <p:nvPr/>
        </p:nvSpPr>
        <p:spPr>
          <a:xfrm>
            <a:off x="5069914" y="7903921"/>
            <a:ext cx="1787385" cy="1394160"/>
          </a:xfrm>
          <a:custGeom>
            <a:avLst/>
            <a:gdLst/>
            <a:ahLst/>
            <a:cxnLst/>
            <a:rect l="l" t="t" r="r" b="b"/>
            <a:pathLst>
              <a:path w="1787385" h="1394160">
                <a:moveTo>
                  <a:pt x="0" y="0"/>
                </a:moveTo>
                <a:lnTo>
                  <a:pt x="1787385" y="0"/>
                </a:lnTo>
                <a:lnTo>
                  <a:pt x="1787385" y="1394160"/>
                </a:lnTo>
                <a:lnTo>
                  <a:pt x="0" y="139416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EC"/>
          </a:p>
        </p:txBody>
      </p:sp>
      <p:sp>
        <p:nvSpPr>
          <p:cNvPr id="20" name="Freeform 20"/>
          <p:cNvSpPr/>
          <p:nvPr/>
        </p:nvSpPr>
        <p:spPr>
          <a:xfrm>
            <a:off x="7062361" y="2949820"/>
            <a:ext cx="1532725" cy="1510431"/>
          </a:xfrm>
          <a:custGeom>
            <a:avLst/>
            <a:gdLst/>
            <a:ahLst/>
            <a:cxnLst/>
            <a:rect l="l" t="t" r="r" b="b"/>
            <a:pathLst>
              <a:path w="1532725" h="1510431">
                <a:moveTo>
                  <a:pt x="0" y="0"/>
                </a:moveTo>
                <a:lnTo>
                  <a:pt x="1532725" y="0"/>
                </a:lnTo>
                <a:lnTo>
                  <a:pt x="1532725" y="1510431"/>
                </a:lnTo>
                <a:lnTo>
                  <a:pt x="0" y="15104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s-EC"/>
          </a:p>
        </p:txBody>
      </p:sp>
      <p:sp>
        <p:nvSpPr>
          <p:cNvPr id="21" name="Freeform 21"/>
          <p:cNvSpPr/>
          <p:nvPr/>
        </p:nvSpPr>
        <p:spPr>
          <a:xfrm rot="-2765552">
            <a:off x="5141078" y="5737057"/>
            <a:ext cx="1898523" cy="1660344"/>
          </a:xfrm>
          <a:custGeom>
            <a:avLst/>
            <a:gdLst/>
            <a:ahLst/>
            <a:cxnLst/>
            <a:rect l="l" t="t" r="r" b="b"/>
            <a:pathLst>
              <a:path w="1898523" h="1660344">
                <a:moveTo>
                  <a:pt x="0" y="0"/>
                </a:moveTo>
                <a:lnTo>
                  <a:pt x="1898523" y="0"/>
                </a:lnTo>
                <a:lnTo>
                  <a:pt x="1898523" y="1660344"/>
                </a:lnTo>
                <a:lnTo>
                  <a:pt x="0" y="166034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s-EC"/>
          </a:p>
        </p:txBody>
      </p:sp>
      <p:sp>
        <p:nvSpPr>
          <p:cNvPr id="22" name="Freeform 22"/>
          <p:cNvSpPr/>
          <p:nvPr/>
        </p:nvSpPr>
        <p:spPr>
          <a:xfrm>
            <a:off x="2957202" y="2786872"/>
            <a:ext cx="1912840" cy="918163"/>
          </a:xfrm>
          <a:custGeom>
            <a:avLst/>
            <a:gdLst/>
            <a:ahLst/>
            <a:cxnLst/>
            <a:rect l="l" t="t" r="r" b="b"/>
            <a:pathLst>
              <a:path w="1912840" h="918163">
                <a:moveTo>
                  <a:pt x="0" y="0"/>
                </a:moveTo>
                <a:lnTo>
                  <a:pt x="1912839" y="0"/>
                </a:lnTo>
                <a:lnTo>
                  <a:pt x="1912839" y="918163"/>
                </a:lnTo>
                <a:lnTo>
                  <a:pt x="0" y="918163"/>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s-EC"/>
          </a:p>
        </p:txBody>
      </p:sp>
      <p:sp>
        <p:nvSpPr>
          <p:cNvPr id="23" name="Freeform 23"/>
          <p:cNvSpPr/>
          <p:nvPr/>
        </p:nvSpPr>
        <p:spPr>
          <a:xfrm>
            <a:off x="5490351" y="2920981"/>
            <a:ext cx="1199978" cy="2274840"/>
          </a:xfrm>
          <a:custGeom>
            <a:avLst/>
            <a:gdLst/>
            <a:ahLst/>
            <a:cxnLst/>
            <a:rect l="l" t="t" r="r" b="b"/>
            <a:pathLst>
              <a:path w="1199978" h="2274840">
                <a:moveTo>
                  <a:pt x="0" y="0"/>
                </a:moveTo>
                <a:lnTo>
                  <a:pt x="1199978" y="0"/>
                </a:lnTo>
                <a:lnTo>
                  <a:pt x="1199978" y="2274839"/>
                </a:lnTo>
                <a:lnTo>
                  <a:pt x="0" y="2274839"/>
                </a:lnTo>
                <a:lnTo>
                  <a:pt x="0" y="0"/>
                </a:lnTo>
                <a:close/>
              </a:path>
            </a:pathLst>
          </a:custGeom>
          <a:blipFill>
            <a:blip r:embed="rId28"/>
            <a:stretch>
              <a:fillRect/>
            </a:stretch>
          </a:blipFill>
        </p:spPr>
        <p:txBody>
          <a:bodyPr/>
          <a:lstStyle/>
          <a:p>
            <a:endParaRPr lang="es-EC"/>
          </a:p>
        </p:txBody>
      </p:sp>
      <p:sp>
        <p:nvSpPr>
          <p:cNvPr id="24" name="TextBox 24"/>
          <p:cNvSpPr txBox="1"/>
          <p:nvPr/>
        </p:nvSpPr>
        <p:spPr>
          <a:xfrm>
            <a:off x="1944950" y="1009650"/>
            <a:ext cx="14398101" cy="1298943"/>
          </a:xfrm>
          <a:prstGeom prst="rect">
            <a:avLst/>
          </a:prstGeom>
        </p:spPr>
        <p:txBody>
          <a:bodyPr lIns="0" tIns="0" rIns="0" bIns="0" rtlCol="0" anchor="t">
            <a:spAutoFit/>
          </a:bodyPr>
          <a:lstStyle/>
          <a:p>
            <a:pPr marL="0" lvl="0" indent="0" algn="ctr">
              <a:lnSpc>
                <a:spcPts val="10112"/>
              </a:lnSpc>
            </a:pPr>
            <a:r>
              <a:rPr lang="en-US" sz="8426" spc="379">
                <a:solidFill>
                  <a:srgbClr val="000000"/>
                </a:solidFill>
                <a:latin typeface="Glass Antiqua Bold"/>
              </a:rPr>
              <a:t>Resources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s-EC"/>
          </a:p>
        </p:txBody>
      </p:sp>
      <p:sp>
        <p:nvSpPr>
          <p:cNvPr id="3" name="Freeform 3"/>
          <p:cNvSpPr/>
          <p:nvPr/>
        </p:nvSpPr>
        <p:spPr>
          <a:xfrm rot="198258">
            <a:off x="-2229763" y="3284916"/>
            <a:ext cx="22552668" cy="18013944"/>
          </a:xfrm>
          <a:custGeom>
            <a:avLst/>
            <a:gdLst/>
            <a:ahLst/>
            <a:cxnLst/>
            <a:rect l="l" t="t" r="r" b="b"/>
            <a:pathLst>
              <a:path w="22552668" h="18013944">
                <a:moveTo>
                  <a:pt x="0" y="0"/>
                </a:moveTo>
                <a:lnTo>
                  <a:pt x="22552668" y="0"/>
                </a:lnTo>
                <a:lnTo>
                  <a:pt x="22552668" y="18013943"/>
                </a:lnTo>
                <a:lnTo>
                  <a:pt x="0" y="18013943"/>
                </a:lnTo>
                <a:lnTo>
                  <a:pt x="0" y="0"/>
                </a:lnTo>
                <a:close/>
              </a:path>
            </a:pathLst>
          </a:custGeom>
          <a:blipFill>
            <a:blip r:embed="rId3"/>
            <a:stretch>
              <a:fillRect/>
            </a:stretch>
          </a:blipFill>
        </p:spPr>
        <p:txBody>
          <a:bodyPr/>
          <a:lstStyle/>
          <a:p>
            <a:endParaRPr lang="es-EC"/>
          </a:p>
        </p:txBody>
      </p:sp>
      <p:sp>
        <p:nvSpPr>
          <p:cNvPr id="4" name="Freeform 4"/>
          <p:cNvSpPr/>
          <p:nvPr/>
        </p:nvSpPr>
        <p:spPr>
          <a:xfrm rot="-10561253">
            <a:off x="-2132334" y="-15771991"/>
            <a:ext cx="22552668" cy="18013944"/>
          </a:xfrm>
          <a:custGeom>
            <a:avLst/>
            <a:gdLst/>
            <a:ahLst/>
            <a:cxnLst/>
            <a:rect l="l" t="t" r="r" b="b"/>
            <a:pathLst>
              <a:path w="22552668" h="18013944">
                <a:moveTo>
                  <a:pt x="0" y="0"/>
                </a:moveTo>
                <a:lnTo>
                  <a:pt x="22552668" y="0"/>
                </a:lnTo>
                <a:lnTo>
                  <a:pt x="22552668" y="18013944"/>
                </a:lnTo>
                <a:lnTo>
                  <a:pt x="0" y="18013944"/>
                </a:lnTo>
                <a:lnTo>
                  <a:pt x="0" y="0"/>
                </a:lnTo>
                <a:close/>
              </a:path>
            </a:pathLst>
          </a:custGeom>
          <a:blipFill>
            <a:blip r:embed="rId3"/>
            <a:stretch>
              <a:fillRect/>
            </a:stretch>
          </a:blipFill>
        </p:spPr>
        <p:txBody>
          <a:bodyPr/>
          <a:lstStyle/>
          <a:p>
            <a:endParaRPr lang="es-EC"/>
          </a:p>
        </p:txBody>
      </p:sp>
      <p:sp>
        <p:nvSpPr>
          <p:cNvPr id="5" name="Freeform 5"/>
          <p:cNvSpPr/>
          <p:nvPr/>
        </p:nvSpPr>
        <p:spPr>
          <a:xfrm rot="-1234196">
            <a:off x="521918" y="4901270"/>
            <a:ext cx="3219344" cy="7948997"/>
          </a:xfrm>
          <a:custGeom>
            <a:avLst/>
            <a:gdLst/>
            <a:ahLst/>
            <a:cxnLst/>
            <a:rect l="l" t="t" r="r" b="b"/>
            <a:pathLst>
              <a:path w="3219344" h="7948997">
                <a:moveTo>
                  <a:pt x="0" y="0"/>
                </a:moveTo>
                <a:lnTo>
                  <a:pt x="3219344" y="0"/>
                </a:lnTo>
                <a:lnTo>
                  <a:pt x="3219344" y="7948997"/>
                </a:lnTo>
                <a:lnTo>
                  <a:pt x="0" y="7948997"/>
                </a:lnTo>
                <a:lnTo>
                  <a:pt x="0" y="0"/>
                </a:lnTo>
                <a:close/>
              </a:path>
            </a:pathLst>
          </a:custGeom>
          <a:blipFill>
            <a:blip r:embed="rId4"/>
            <a:stretch>
              <a:fillRect/>
            </a:stretch>
          </a:blipFill>
        </p:spPr>
        <p:txBody>
          <a:bodyPr/>
          <a:lstStyle/>
          <a:p>
            <a:endParaRPr lang="es-EC"/>
          </a:p>
        </p:txBody>
      </p:sp>
      <p:sp>
        <p:nvSpPr>
          <p:cNvPr id="6" name="Freeform 6"/>
          <p:cNvSpPr/>
          <p:nvPr/>
        </p:nvSpPr>
        <p:spPr>
          <a:xfrm rot="-1590411" flipH="1">
            <a:off x="15560243" y="3425195"/>
            <a:ext cx="3909239" cy="5477043"/>
          </a:xfrm>
          <a:custGeom>
            <a:avLst/>
            <a:gdLst/>
            <a:ahLst/>
            <a:cxnLst/>
            <a:rect l="l" t="t" r="r" b="b"/>
            <a:pathLst>
              <a:path w="3909239" h="5477043">
                <a:moveTo>
                  <a:pt x="3909239" y="0"/>
                </a:moveTo>
                <a:lnTo>
                  <a:pt x="0" y="0"/>
                </a:lnTo>
                <a:lnTo>
                  <a:pt x="0" y="5477042"/>
                </a:lnTo>
                <a:lnTo>
                  <a:pt x="3909239" y="5477042"/>
                </a:lnTo>
                <a:lnTo>
                  <a:pt x="3909239" y="0"/>
                </a:lnTo>
                <a:close/>
              </a:path>
            </a:pathLst>
          </a:custGeom>
          <a:blipFill>
            <a:blip r:embed="rId5"/>
            <a:stretch>
              <a:fillRect/>
            </a:stretch>
          </a:blipFill>
        </p:spPr>
        <p:txBody>
          <a:bodyPr/>
          <a:lstStyle/>
          <a:p>
            <a:endParaRPr lang="es-EC"/>
          </a:p>
        </p:txBody>
      </p:sp>
      <p:sp>
        <p:nvSpPr>
          <p:cNvPr id="7" name="Freeform 7"/>
          <p:cNvSpPr/>
          <p:nvPr/>
        </p:nvSpPr>
        <p:spPr>
          <a:xfrm rot="-1407457">
            <a:off x="15439079" y="6942952"/>
            <a:ext cx="3368842" cy="4719919"/>
          </a:xfrm>
          <a:custGeom>
            <a:avLst/>
            <a:gdLst/>
            <a:ahLst/>
            <a:cxnLst/>
            <a:rect l="l" t="t" r="r" b="b"/>
            <a:pathLst>
              <a:path w="3368842" h="4719919">
                <a:moveTo>
                  <a:pt x="0" y="0"/>
                </a:moveTo>
                <a:lnTo>
                  <a:pt x="3368842" y="0"/>
                </a:lnTo>
                <a:lnTo>
                  <a:pt x="3368842" y="4719918"/>
                </a:lnTo>
                <a:lnTo>
                  <a:pt x="0" y="4719918"/>
                </a:lnTo>
                <a:lnTo>
                  <a:pt x="0" y="0"/>
                </a:lnTo>
                <a:close/>
              </a:path>
            </a:pathLst>
          </a:custGeom>
          <a:blipFill>
            <a:blip r:embed="rId5"/>
            <a:stretch>
              <a:fillRect/>
            </a:stretch>
          </a:blipFill>
        </p:spPr>
        <p:txBody>
          <a:bodyPr/>
          <a:lstStyle/>
          <a:p>
            <a:endParaRPr lang="es-EC"/>
          </a:p>
        </p:txBody>
      </p:sp>
      <p:sp>
        <p:nvSpPr>
          <p:cNvPr id="8" name="Freeform 8"/>
          <p:cNvSpPr/>
          <p:nvPr/>
        </p:nvSpPr>
        <p:spPr>
          <a:xfrm rot="5400000">
            <a:off x="15427214" y="6163716"/>
            <a:ext cx="2087648" cy="2072465"/>
          </a:xfrm>
          <a:custGeom>
            <a:avLst/>
            <a:gdLst/>
            <a:ahLst/>
            <a:cxnLst/>
            <a:rect l="l" t="t" r="r" b="b"/>
            <a:pathLst>
              <a:path w="2087648" h="2072465">
                <a:moveTo>
                  <a:pt x="0" y="0"/>
                </a:moveTo>
                <a:lnTo>
                  <a:pt x="2087648" y="0"/>
                </a:lnTo>
                <a:lnTo>
                  <a:pt x="2087648" y="2072465"/>
                </a:lnTo>
                <a:lnTo>
                  <a:pt x="0" y="20724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9" name="TextBox 9"/>
          <p:cNvSpPr txBox="1"/>
          <p:nvPr/>
        </p:nvSpPr>
        <p:spPr>
          <a:xfrm>
            <a:off x="1964952" y="1581289"/>
            <a:ext cx="14358095" cy="2248534"/>
          </a:xfrm>
          <a:prstGeom prst="rect">
            <a:avLst/>
          </a:prstGeom>
        </p:spPr>
        <p:txBody>
          <a:bodyPr lIns="0" tIns="0" rIns="0" bIns="0" rtlCol="0" anchor="t">
            <a:spAutoFit/>
          </a:bodyPr>
          <a:lstStyle/>
          <a:p>
            <a:pPr marL="0" lvl="0" indent="0" algn="ctr">
              <a:lnSpc>
                <a:spcPts val="18340"/>
              </a:lnSpc>
              <a:spcBef>
                <a:spcPct val="0"/>
              </a:spcBef>
            </a:pPr>
            <a:r>
              <a:rPr lang="en-US" sz="13100">
                <a:solidFill>
                  <a:srgbClr val="FFFFFF"/>
                </a:solidFill>
                <a:latin typeface="Glass Antiqua"/>
              </a:rPr>
              <a:t>Indice</a:t>
            </a:r>
          </a:p>
        </p:txBody>
      </p:sp>
      <p:sp>
        <p:nvSpPr>
          <p:cNvPr id="10" name="TextBox 10"/>
          <p:cNvSpPr txBox="1"/>
          <p:nvPr/>
        </p:nvSpPr>
        <p:spPr>
          <a:xfrm>
            <a:off x="5761190" y="6477954"/>
            <a:ext cx="3722983" cy="721995"/>
          </a:xfrm>
          <a:prstGeom prst="rect">
            <a:avLst/>
          </a:prstGeom>
        </p:spPr>
        <p:txBody>
          <a:bodyPr lIns="0" tIns="0" rIns="0" bIns="0" rtlCol="0" anchor="t">
            <a:spAutoFit/>
          </a:bodyPr>
          <a:lstStyle/>
          <a:p>
            <a:pPr>
              <a:lnSpc>
                <a:spcPts val="5880"/>
              </a:lnSpc>
            </a:pPr>
            <a:r>
              <a:rPr lang="en-US" sz="4200">
                <a:solidFill>
                  <a:srgbClr val="3D312B"/>
                </a:solidFill>
                <a:latin typeface="Glass Antiqua"/>
              </a:rPr>
              <a:t>Objetivo</a:t>
            </a:r>
          </a:p>
        </p:txBody>
      </p:sp>
      <p:sp>
        <p:nvSpPr>
          <p:cNvPr id="11" name="TextBox 11"/>
          <p:cNvSpPr txBox="1"/>
          <p:nvPr/>
        </p:nvSpPr>
        <p:spPr>
          <a:xfrm>
            <a:off x="3721236" y="4496192"/>
            <a:ext cx="1763729" cy="1318702"/>
          </a:xfrm>
          <a:prstGeom prst="rect">
            <a:avLst/>
          </a:prstGeom>
        </p:spPr>
        <p:txBody>
          <a:bodyPr lIns="0" tIns="0" rIns="0" bIns="0" rtlCol="0" anchor="t">
            <a:spAutoFit/>
          </a:bodyPr>
          <a:lstStyle/>
          <a:p>
            <a:pPr algn="r">
              <a:lnSpc>
                <a:spcPts val="10790"/>
              </a:lnSpc>
            </a:pPr>
            <a:r>
              <a:rPr lang="en-US" sz="7707">
                <a:solidFill>
                  <a:srgbClr val="3D312B"/>
                </a:solidFill>
                <a:latin typeface="Glass Antiqua"/>
              </a:rPr>
              <a:t>01</a:t>
            </a:r>
          </a:p>
        </p:txBody>
      </p:sp>
      <p:sp>
        <p:nvSpPr>
          <p:cNvPr id="12" name="TextBox 12"/>
          <p:cNvSpPr txBox="1"/>
          <p:nvPr/>
        </p:nvSpPr>
        <p:spPr>
          <a:xfrm>
            <a:off x="5761190" y="4928419"/>
            <a:ext cx="3722983" cy="721995"/>
          </a:xfrm>
          <a:prstGeom prst="rect">
            <a:avLst/>
          </a:prstGeom>
        </p:spPr>
        <p:txBody>
          <a:bodyPr lIns="0" tIns="0" rIns="0" bIns="0" rtlCol="0" anchor="t">
            <a:spAutoFit/>
          </a:bodyPr>
          <a:lstStyle/>
          <a:p>
            <a:pPr>
              <a:lnSpc>
                <a:spcPts val="5880"/>
              </a:lnSpc>
            </a:pPr>
            <a:r>
              <a:rPr lang="en-US" sz="4200">
                <a:solidFill>
                  <a:srgbClr val="3D312B"/>
                </a:solidFill>
                <a:latin typeface="Glass Antiqua"/>
              </a:rPr>
              <a:t>Resumen</a:t>
            </a:r>
          </a:p>
        </p:txBody>
      </p:sp>
      <p:sp>
        <p:nvSpPr>
          <p:cNvPr id="13" name="TextBox 13"/>
          <p:cNvSpPr txBox="1"/>
          <p:nvPr/>
        </p:nvSpPr>
        <p:spPr>
          <a:xfrm>
            <a:off x="3720167" y="6009412"/>
            <a:ext cx="1763729" cy="1323978"/>
          </a:xfrm>
          <a:prstGeom prst="rect">
            <a:avLst/>
          </a:prstGeom>
        </p:spPr>
        <p:txBody>
          <a:bodyPr lIns="0" tIns="0" rIns="0" bIns="0" rtlCol="0" anchor="t">
            <a:spAutoFit/>
          </a:bodyPr>
          <a:lstStyle/>
          <a:p>
            <a:pPr algn="r">
              <a:lnSpc>
                <a:spcPts val="10790"/>
              </a:lnSpc>
            </a:pPr>
            <a:r>
              <a:rPr lang="en-US" sz="7707">
                <a:solidFill>
                  <a:srgbClr val="3D312B"/>
                </a:solidFill>
                <a:latin typeface="Glass Antiqua"/>
              </a:rPr>
              <a:t>02</a:t>
            </a:r>
          </a:p>
        </p:txBody>
      </p:sp>
      <p:sp>
        <p:nvSpPr>
          <p:cNvPr id="14" name="TextBox 14"/>
          <p:cNvSpPr txBox="1"/>
          <p:nvPr/>
        </p:nvSpPr>
        <p:spPr>
          <a:xfrm>
            <a:off x="3720167" y="7505584"/>
            <a:ext cx="1763729" cy="1323978"/>
          </a:xfrm>
          <a:prstGeom prst="rect">
            <a:avLst/>
          </a:prstGeom>
        </p:spPr>
        <p:txBody>
          <a:bodyPr lIns="0" tIns="0" rIns="0" bIns="0" rtlCol="0" anchor="t">
            <a:spAutoFit/>
          </a:bodyPr>
          <a:lstStyle/>
          <a:p>
            <a:pPr algn="r">
              <a:lnSpc>
                <a:spcPts val="10790"/>
              </a:lnSpc>
            </a:pPr>
            <a:r>
              <a:rPr lang="en-US" sz="7707">
                <a:solidFill>
                  <a:srgbClr val="3D312B"/>
                </a:solidFill>
                <a:latin typeface="Glass Antiqua"/>
              </a:rPr>
              <a:t>03</a:t>
            </a:r>
          </a:p>
        </p:txBody>
      </p:sp>
      <p:sp>
        <p:nvSpPr>
          <p:cNvPr id="15" name="TextBox 15"/>
          <p:cNvSpPr txBox="1"/>
          <p:nvPr/>
        </p:nvSpPr>
        <p:spPr>
          <a:xfrm>
            <a:off x="11183954" y="4878796"/>
            <a:ext cx="3722983" cy="721995"/>
          </a:xfrm>
          <a:prstGeom prst="rect">
            <a:avLst/>
          </a:prstGeom>
        </p:spPr>
        <p:txBody>
          <a:bodyPr lIns="0" tIns="0" rIns="0" bIns="0" rtlCol="0" anchor="t">
            <a:spAutoFit/>
          </a:bodyPr>
          <a:lstStyle/>
          <a:p>
            <a:pPr>
              <a:lnSpc>
                <a:spcPts val="5880"/>
              </a:lnSpc>
            </a:pPr>
            <a:r>
              <a:rPr lang="en-US" sz="4200">
                <a:solidFill>
                  <a:srgbClr val="3D312B"/>
                </a:solidFill>
                <a:latin typeface="Glass Antiqua"/>
              </a:rPr>
              <a:t>Desarrollo</a:t>
            </a:r>
          </a:p>
        </p:txBody>
      </p:sp>
      <p:sp>
        <p:nvSpPr>
          <p:cNvPr id="16" name="TextBox 16"/>
          <p:cNvSpPr txBox="1"/>
          <p:nvPr/>
        </p:nvSpPr>
        <p:spPr>
          <a:xfrm>
            <a:off x="11183954" y="6343741"/>
            <a:ext cx="3722983" cy="721995"/>
          </a:xfrm>
          <a:prstGeom prst="rect">
            <a:avLst/>
          </a:prstGeom>
        </p:spPr>
        <p:txBody>
          <a:bodyPr lIns="0" tIns="0" rIns="0" bIns="0" rtlCol="0" anchor="t">
            <a:spAutoFit/>
          </a:bodyPr>
          <a:lstStyle/>
          <a:p>
            <a:pPr>
              <a:lnSpc>
                <a:spcPts val="5880"/>
              </a:lnSpc>
            </a:pPr>
            <a:r>
              <a:rPr lang="en-US" sz="4200">
                <a:solidFill>
                  <a:srgbClr val="3D312B"/>
                </a:solidFill>
                <a:latin typeface="Glass Antiqua"/>
              </a:rPr>
              <a:t>Conclusion</a:t>
            </a:r>
          </a:p>
        </p:txBody>
      </p:sp>
      <p:sp>
        <p:nvSpPr>
          <p:cNvPr id="17" name="TextBox 17"/>
          <p:cNvSpPr txBox="1"/>
          <p:nvPr/>
        </p:nvSpPr>
        <p:spPr>
          <a:xfrm>
            <a:off x="9144000" y="4496192"/>
            <a:ext cx="1763729" cy="1323978"/>
          </a:xfrm>
          <a:prstGeom prst="rect">
            <a:avLst/>
          </a:prstGeom>
        </p:spPr>
        <p:txBody>
          <a:bodyPr lIns="0" tIns="0" rIns="0" bIns="0" rtlCol="0" anchor="t">
            <a:spAutoFit/>
          </a:bodyPr>
          <a:lstStyle/>
          <a:p>
            <a:pPr algn="r">
              <a:lnSpc>
                <a:spcPts val="10790"/>
              </a:lnSpc>
            </a:pPr>
            <a:r>
              <a:rPr lang="en-US" sz="7707">
                <a:solidFill>
                  <a:srgbClr val="3D312B"/>
                </a:solidFill>
                <a:latin typeface="Glass Antiqua"/>
              </a:rPr>
              <a:t>04</a:t>
            </a:r>
          </a:p>
        </p:txBody>
      </p:sp>
      <p:sp>
        <p:nvSpPr>
          <p:cNvPr id="18" name="TextBox 18"/>
          <p:cNvSpPr txBox="1"/>
          <p:nvPr/>
        </p:nvSpPr>
        <p:spPr>
          <a:xfrm>
            <a:off x="11183954" y="7890394"/>
            <a:ext cx="3722983" cy="721995"/>
          </a:xfrm>
          <a:prstGeom prst="rect">
            <a:avLst/>
          </a:prstGeom>
        </p:spPr>
        <p:txBody>
          <a:bodyPr lIns="0" tIns="0" rIns="0" bIns="0" rtlCol="0" anchor="t">
            <a:spAutoFit/>
          </a:bodyPr>
          <a:lstStyle/>
          <a:p>
            <a:pPr>
              <a:lnSpc>
                <a:spcPts val="5880"/>
              </a:lnSpc>
            </a:pPr>
            <a:r>
              <a:rPr lang="en-US" sz="4200">
                <a:solidFill>
                  <a:srgbClr val="3D312B"/>
                </a:solidFill>
                <a:latin typeface="Glass Antiqua"/>
              </a:rPr>
              <a:t>Bibliografia</a:t>
            </a:r>
          </a:p>
        </p:txBody>
      </p:sp>
      <p:sp>
        <p:nvSpPr>
          <p:cNvPr id="19" name="TextBox 19"/>
          <p:cNvSpPr txBox="1"/>
          <p:nvPr/>
        </p:nvSpPr>
        <p:spPr>
          <a:xfrm>
            <a:off x="9144000" y="6033322"/>
            <a:ext cx="1763729" cy="1323978"/>
          </a:xfrm>
          <a:prstGeom prst="rect">
            <a:avLst/>
          </a:prstGeom>
        </p:spPr>
        <p:txBody>
          <a:bodyPr lIns="0" tIns="0" rIns="0" bIns="0" rtlCol="0" anchor="t">
            <a:spAutoFit/>
          </a:bodyPr>
          <a:lstStyle/>
          <a:p>
            <a:pPr algn="r">
              <a:lnSpc>
                <a:spcPts val="10790"/>
              </a:lnSpc>
            </a:pPr>
            <a:r>
              <a:rPr lang="en-US" sz="7707">
                <a:solidFill>
                  <a:srgbClr val="3D312B"/>
                </a:solidFill>
                <a:latin typeface="Glass Antiqua"/>
              </a:rPr>
              <a:t>05</a:t>
            </a:r>
          </a:p>
        </p:txBody>
      </p:sp>
      <p:sp>
        <p:nvSpPr>
          <p:cNvPr id="20" name="TextBox 20"/>
          <p:cNvSpPr txBox="1"/>
          <p:nvPr/>
        </p:nvSpPr>
        <p:spPr>
          <a:xfrm>
            <a:off x="5761190" y="7890394"/>
            <a:ext cx="3722983" cy="721995"/>
          </a:xfrm>
          <a:prstGeom prst="rect">
            <a:avLst/>
          </a:prstGeom>
        </p:spPr>
        <p:txBody>
          <a:bodyPr lIns="0" tIns="0" rIns="0" bIns="0" rtlCol="0" anchor="t">
            <a:spAutoFit/>
          </a:bodyPr>
          <a:lstStyle/>
          <a:p>
            <a:pPr>
              <a:lnSpc>
                <a:spcPts val="5880"/>
              </a:lnSpc>
            </a:pPr>
            <a:r>
              <a:rPr lang="en-US" sz="4200">
                <a:solidFill>
                  <a:srgbClr val="3D312B"/>
                </a:solidFill>
                <a:latin typeface="Glass Antiqua"/>
              </a:rPr>
              <a:t>Introducion</a:t>
            </a:r>
          </a:p>
        </p:txBody>
      </p:sp>
      <p:sp>
        <p:nvSpPr>
          <p:cNvPr id="21" name="TextBox 21"/>
          <p:cNvSpPr txBox="1"/>
          <p:nvPr/>
        </p:nvSpPr>
        <p:spPr>
          <a:xfrm>
            <a:off x="9144000" y="7505584"/>
            <a:ext cx="1763729" cy="2691329"/>
          </a:xfrm>
          <a:prstGeom prst="rect">
            <a:avLst/>
          </a:prstGeom>
        </p:spPr>
        <p:txBody>
          <a:bodyPr lIns="0" tIns="0" rIns="0" bIns="0" rtlCol="0" anchor="t">
            <a:spAutoFit/>
          </a:bodyPr>
          <a:lstStyle/>
          <a:p>
            <a:pPr algn="r">
              <a:lnSpc>
                <a:spcPts val="10790"/>
              </a:lnSpc>
            </a:pPr>
            <a:r>
              <a:rPr lang="en-US" sz="7707">
                <a:solidFill>
                  <a:srgbClr val="3D312B"/>
                </a:solidFill>
                <a:latin typeface="Glass Antiqua"/>
              </a:rPr>
              <a:t>06</a:t>
            </a:r>
          </a:p>
          <a:p>
            <a:pPr algn="r">
              <a:lnSpc>
                <a:spcPts val="10790"/>
              </a:lnSpc>
            </a:pPr>
            <a:endParaRPr lang="en-US" sz="7707">
              <a:solidFill>
                <a:srgbClr val="3D312B"/>
              </a:solidFill>
              <a:latin typeface="Glass Antiqu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s-EC"/>
          </a:p>
        </p:txBody>
      </p:sp>
      <p:sp>
        <p:nvSpPr>
          <p:cNvPr id="3" name="Freeform 3"/>
          <p:cNvSpPr/>
          <p:nvPr/>
        </p:nvSpPr>
        <p:spPr>
          <a:xfrm rot="198258">
            <a:off x="-1655351" y="1663685"/>
            <a:ext cx="22552668" cy="18013944"/>
          </a:xfrm>
          <a:custGeom>
            <a:avLst/>
            <a:gdLst/>
            <a:ahLst/>
            <a:cxnLst/>
            <a:rect l="l" t="t" r="r" b="b"/>
            <a:pathLst>
              <a:path w="22552668" h="18013944">
                <a:moveTo>
                  <a:pt x="0" y="0"/>
                </a:moveTo>
                <a:lnTo>
                  <a:pt x="22552668" y="0"/>
                </a:lnTo>
                <a:lnTo>
                  <a:pt x="22552668" y="18013943"/>
                </a:lnTo>
                <a:lnTo>
                  <a:pt x="0" y="18013943"/>
                </a:lnTo>
                <a:lnTo>
                  <a:pt x="0" y="0"/>
                </a:lnTo>
                <a:close/>
              </a:path>
            </a:pathLst>
          </a:custGeom>
          <a:blipFill>
            <a:blip r:embed="rId3"/>
            <a:stretch>
              <a:fillRect/>
            </a:stretch>
          </a:blipFill>
        </p:spPr>
        <p:txBody>
          <a:bodyPr/>
          <a:lstStyle/>
          <a:p>
            <a:endParaRPr lang="es-EC"/>
          </a:p>
        </p:txBody>
      </p:sp>
      <p:sp>
        <p:nvSpPr>
          <p:cNvPr id="4" name="Freeform 4"/>
          <p:cNvSpPr/>
          <p:nvPr/>
        </p:nvSpPr>
        <p:spPr>
          <a:xfrm rot="-10561253">
            <a:off x="-1937477" y="-16607878"/>
            <a:ext cx="22552668" cy="18013944"/>
          </a:xfrm>
          <a:custGeom>
            <a:avLst/>
            <a:gdLst/>
            <a:ahLst/>
            <a:cxnLst/>
            <a:rect l="l" t="t" r="r" b="b"/>
            <a:pathLst>
              <a:path w="22552668" h="18013944">
                <a:moveTo>
                  <a:pt x="0" y="0"/>
                </a:moveTo>
                <a:lnTo>
                  <a:pt x="22552668" y="0"/>
                </a:lnTo>
                <a:lnTo>
                  <a:pt x="22552668" y="18013943"/>
                </a:lnTo>
                <a:lnTo>
                  <a:pt x="0" y="18013943"/>
                </a:lnTo>
                <a:lnTo>
                  <a:pt x="0" y="0"/>
                </a:lnTo>
                <a:close/>
              </a:path>
            </a:pathLst>
          </a:custGeom>
          <a:blipFill>
            <a:blip r:embed="rId3"/>
            <a:stretch>
              <a:fillRect/>
            </a:stretch>
          </a:blipFill>
        </p:spPr>
        <p:txBody>
          <a:bodyPr/>
          <a:lstStyle/>
          <a:p>
            <a:endParaRPr lang="es-EC"/>
          </a:p>
        </p:txBody>
      </p:sp>
      <p:sp>
        <p:nvSpPr>
          <p:cNvPr id="5" name="Freeform 5"/>
          <p:cNvSpPr/>
          <p:nvPr/>
        </p:nvSpPr>
        <p:spPr>
          <a:xfrm rot="691176" flipH="1">
            <a:off x="241162" y="4924030"/>
            <a:ext cx="3958233" cy="5545685"/>
          </a:xfrm>
          <a:custGeom>
            <a:avLst/>
            <a:gdLst/>
            <a:ahLst/>
            <a:cxnLst/>
            <a:rect l="l" t="t" r="r" b="b"/>
            <a:pathLst>
              <a:path w="3958233" h="5545685">
                <a:moveTo>
                  <a:pt x="3958232" y="0"/>
                </a:moveTo>
                <a:lnTo>
                  <a:pt x="0" y="0"/>
                </a:lnTo>
                <a:lnTo>
                  <a:pt x="0" y="5545685"/>
                </a:lnTo>
                <a:lnTo>
                  <a:pt x="3958232" y="5545685"/>
                </a:lnTo>
                <a:lnTo>
                  <a:pt x="3958232" y="0"/>
                </a:lnTo>
                <a:close/>
              </a:path>
            </a:pathLst>
          </a:custGeom>
          <a:blipFill>
            <a:blip r:embed="rId4"/>
            <a:stretch>
              <a:fillRect/>
            </a:stretch>
          </a:blipFill>
        </p:spPr>
        <p:txBody>
          <a:bodyPr/>
          <a:lstStyle/>
          <a:p>
            <a:endParaRPr lang="es-EC"/>
          </a:p>
        </p:txBody>
      </p:sp>
      <p:sp>
        <p:nvSpPr>
          <p:cNvPr id="6" name="Freeform 6"/>
          <p:cNvSpPr/>
          <p:nvPr/>
        </p:nvSpPr>
        <p:spPr>
          <a:xfrm rot="-1407457">
            <a:off x="-519921" y="7126763"/>
            <a:ext cx="3368842" cy="4719919"/>
          </a:xfrm>
          <a:custGeom>
            <a:avLst/>
            <a:gdLst/>
            <a:ahLst/>
            <a:cxnLst/>
            <a:rect l="l" t="t" r="r" b="b"/>
            <a:pathLst>
              <a:path w="3368842" h="4719919">
                <a:moveTo>
                  <a:pt x="0" y="0"/>
                </a:moveTo>
                <a:lnTo>
                  <a:pt x="3368842" y="0"/>
                </a:lnTo>
                <a:lnTo>
                  <a:pt x="3368842" y="4719919"/>
                </a:lnTo>
                <a:lnTo>
                  <a:pt x="0" y="4719919"/>
                </a:lnTo>
                <a:lnTo>
                  <a:pt x="0" y="0"/>
                </a:lnTo>
                <a:close/>
              </a:path>
            </a:pathLst>
          </a:custGeom>
          <a:blipFill>
            <a:blip r:embed="rId4"/>
            <a:stretch>
              <a:fillRect/>
            </a:stretch>
          </a:blipFill>
        </p:spPr>
        <p:txBody>
          <a:bodyPr/>
          <a:lstStyle/>
          <a:p>
            <a:endParaRPr lang="es-EC"/>
          </a:p>
        </p:txBody>
      </p:sp>
      <p:sp>
        <p:nvSpPr>
          <p:cNvPr id="7" name="Freeform 7"/>
          <p:cNvSpPr/>
          <p:nvPr/>
        </p:nvSpPr>
        <p:spPr>
          <a:xfrm rot="5400000">
            <a:off x="744527" y="4383462"/>
            <a:ext cx="2382721" cy="2365393"/>
          </a:xfrm>
          <a:custGeom>
            <a:avLst/>
            <a:gdLst/>
            <a:ahLst/>
            <a:cxnLst/>
            <a:rect l="l" t="t" r="r" b="b"/>
            <a:pathLst>
              <a:path w="2382721" h="2365393">
                <a:moveTo>
                  <a:pt x="0" y="0"/>
                </a:moveTo>
                <a:lnTo>
                  <a:pt x="2382721" y="0"/>
                </a:lnTo>
                <a:lnTo>
                  <a:pt x="2382721" y="2365392"/>
                </a:lnTo>
                <a:lnTo>
                  <a:pt x="0" y="23653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C"/>
          </a:p>
        </p:txBody>
      </p:sp>
      <p:sp>
        <p:nvSpPr>
          <p:cNvPr id="8" name="Freeform 8"/>
          <p:cNvSpPr/>
          <p:nvPr/>
        </p:nvSpPr>
        <p:spPr>
          <a:xfrm>
            <a:off x="8077200" y="5829300"/>
            <a:ext cx="4320535" cy="3272865"/>
          </a:xfrm>
          <a:custGeom>
            <a:avLst/>
            <a:gdLst/>
            <a:ahLst/>
            <a:cxnLst/>
            <a:rect l="l" t="t" r="r" b="b"/>
            <a:pathLst>
              <a:path w="4320535" h="3272865">
                <a:moveTo>
                  <a:pt x="0" y="0"/>
                </a:moveTo>
                <a:lnTo>
                  <a:pt x="4320535" y="0"/>
                </a:lnTo>
                <a:lnTo>
                  <a:pt x="4320535" y="3272865"/>
                </a:lnTo>
                <a:lnTo>
                  <a:pt x="0" y="3272865"/>
                </a:lnTo>
                <a:lnTo>
                  <a:pt x="0" y="0"/>
                </a:lnTo>
                <a:close/>
              </a:path>
            </a:pathLst>
          </a:custGeom>
          <a:blipFill>
            <a:blip r:embed="rId7"/>
            <a:stretch>
              <a:fillRect l="-565" r="-565"/>
            </a:stretch>
          </a:blipFill>
        </p:spPr>
        <p:txBody>
          <a:bodyPr/>
          <a:lstStyle/>
          <a:p>
            <a:endParaRPr lang="es-EC"/>
          </a:p>
        </p:txBody>
      </p:sp>
      <p:sp>
        <p:nvSpPr>
          <p:cNvPr id="10" name="TextBox 10"/>
          <p:cNvSpPr txBox="1"/>
          <p:nvPr/>
        </p:nvSpPr>
        <p:spPr>
          <a:xfrm>
            <a:off x="631992" y="1059870"/>
            <a:ext cx="17024017" cy="1047750"/>
          </a:xfrm>
          <a:prstGeom prst="rect">
            <a:avLst/>
          </a:prstGeom>
        </p:spPr>
        <p:txBody>
          <a:bodyPr lIns="0" tIns="0" rIns="0" bIns="0" rtlCol="0" anchor="t">
            <a:spAutoFit/>
          </a:bodyPr>
          <a:lstStyle/>
          <a:p>
            <a:pPr marL="0" lvl="0" indent="0" algn="just">
              <a:lnSpc>
                <a:spcPts val="8400"/>
              </a:lnSpc>
              <a:spcBef>
                <a:spcPct val="0"/>
              </a:spcBef>
            </a:pPr>
            <a:r>
              <a:rPr lang="en-US" sz="6000">
                <a:solidFill>
                  <a:srgbClr val="FFFFFF"/>
                </a:solidFill>
                <a:latin typeface="Glass Antiqua"/>
              </a:rPr>
              <a:t>Objetivo</a:t>
            </a:r>
          </a:p>
        </p:txBody>
      </p:sp>
      <p:sp>
        <p:nvSpPr>
          <p:cNvPr id="11" name="TextBox 11"/>
          <p:cNvSpPr txBox="1"/>
          <p:nvPr/>
        </p:nvSpPr>
        <p:spPr>
          <a:xfrm>
            <a:off x="3649142" y="2730892"/>
            <a:ext cx="13769111" cy="2835266"/>
          </a:xfrm>
          <a:prstGeom prst="rect">
            <a:avLst/>
          </a:prstGeom>
        </p:spPr>
        <p:txBody>
          <a:bodyPr lIns="0" tIns="0" rIns="0" bIns="0" rtlCol="0" anchor="t">
            <a:spAutoFit/>
          </a:bodyPr>
          <a:lstStyle/>
          <a:p>
            <a:pPr algn="just">
              <a:lnSpc>
                <a:spcPts val="5665"/>
              </a:lnSpc>
              <a:spcBef>
                <a:spcPct val="0"/>
              </a:spcBef>
            </a:pPr>
            <a:r>
              <a:rPr lang="en-US" sz="4046">
                <a:solidFill>
                  <a:srgbClr val="000000"/>
                </a:solidFill>
                <a:latin typeface="Glass Antiqua"/>
              </a:rPr>
              <a:t>Destacar los desafíos y obstáculos que enfrenta el periodismo en la implementación de proyectos de (IA), específicamente en el ámbito de la visión artificial, y resaltar la importancia de desarrollar soluciones de IA en el periodismo a pesar de las dificultades identificadas.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s-EC"/>
          </a:p>
        </p:txBody>
      </p:sp>
      <p:sp>
        <p:nvSpPr>
          <p:cNvPr id="3" name="Freeform 3"/>
          <p:cNvSpPr/>
          <p:nvPr/>
        </p:nvSpPr>
        <p:spPr>
          <a:xfrm>
            <a:off x="2124760" y="2201835"/>
            <a:ext cx="13441003" cy="6274065"/>
          </a:xfrm>
          <a:custGeom>
            <a:avLst/>
            <a:gdLst/>
            <a:ahLst/>
            <a:cxnLst/>
            <a:rect l="l" t="t" r="r" b="b"/>
            <a:pathLst>
              <a:path w="13441003" h="6274065">
                <a:moveTo>
                  <a:pt x="0" y="0"/>
                </a:moveTo>
                <a:lnTo>
                  <a:pt x="13441003" y="0"/>
                </a:lnTo>
                <a:lnTo>
                  <a:pt x="13441003" y="6274065"/>
                </a:lnTo>
                <a:lnTo>
                  <a:pt x="0" y="6274065"/>
                </a:lnTo>
                <a:lnTo>
                  <a:pt x="0" y="0"/>
                </a:lnTo>
                <a:close/>
              </a:path>
            </a:pathLst>
          </a:custGeom>
          <a:blipFill>
            <a:blip r:embed="rId3"/>
            <a:stretch>
              <a:fillRect t="-52568" b="-64513"/>
            </a:stretch>
          </a:blipFill>
        </p:spPr>
        <p:txBody>
          <a:bodyPr/>
          <a:lstStyle/>
          <a:p>
            <a:endParaRPr lang="es-EC"/>
          </a:p>
        </p:txBody>
      </p:sp>
      <p:sp>
        <p:nvSpPr>
          <p:cNvPr id="4" name="TextBox 4"/>
          <p:cNvSpPr txBox="1"/>
          <p:nvPr/>
        </p:nvSpPr>
        <p:spPr>
          <a:xfrm>
            <a:off x="2124760" y="2073687"/>
            <a:ext cx="12881020" cy="6402213"/>
          </a:xfrm>
          <a:prstGeom prst="rect">
            <a:avLst/>
          </a:prstGeom>
        </p:spPr>
        <p:txBody>
          <a:bodyPr lIns="0" tIns="0" rIns="0" bIns="0" rtlCol="0" anchor="t">
            <a:spAutoFit/>
          </a:bodyPr>
          <a:lstStyle/>
          <a:p>
            <a:pPr algn="just">
              <a:lnSpc>
                <a:spcPts val="5697"/>
              </a:lnSpc>
            </a:pPr>
            <a:r>
              <a:rPr lang="en-US" sz="4069">
                <a:solidFill>
                  <a:srgbClr val="3D312B"/>
                </a:solidFill>
                <a:latin typeface="Ibarra Real Nova"/>
              </a:rPr>
              <a:t>Como resultado de nuevas ideas, formatos de noticias y mayores datos generados por sensores y avances tecnológicos, el periodismo está experimentando una transformación radical. El uso de la inteligencia artificial (IA) en el periodismo es desafiante y novedoso, a pesar de las ventajas obvias que ha experimentado el periodismo de datos. La industria de los medios es una de las pocas que implementa soluciones de inteligencia artificial personalizadas.  </a:t>
            </a:r>
          </a:p>
        </p:txBody>
      </p:sp>
      <p:sp>
        <p:nvSpPr>
          <p:cNvPr id="5" name="Freeform 5"/>
          <p:cNvSpPr/>
          <p:nvPr/>
        </p:nvSpPr>
        <p:spPr>
          <a:xfrm rot="-2213874" flipH="1">
            <a:off x="16344586" y="1406642"/>
            <a:ext cx="1829428" cy="1709929"/>
          </a:xfrm>
          <a:custGeom>
            <a:avLst/>
            <a:gdLst/>
            <a:ahLst/>
            <a:cxnLst/>
            <a:rect l="l" t="t" r="r" b="b"/>
            <a:pathLst>
              <a:path w="1829428" h="1709929">
                <a:moveTo>
                  <a:pt x="1829428" y="0"/>
                </a:moveTo>
                <a:lnTo>
                  <a:pt x="0" y="0"/>
                </a:lnTo>
                <a:lnTo>
                  <a:pt x="0" y="1709929"/>
                </a:lnTo>
                <a:lnTo>
                  <a:pt x="1829428" y="1709929"/>
                </a:lnTo>
                <a:lnTo>
                  <a:pt x="1829428" y="0"/>
                </a:lnTo>
                <a:close/>
              </a:path>
            </a:pathLst>
          </a:custGeom>
          <a:blipFill>
            <a:blip r:embed="rId4"/>
            <a:stretch>
              <a:fillRect/>
            </a:stretch>
          </a:blipFill>
        </p:spPr>
        <p:txBody>
          <a:bodyPr/>
          <a:lstStyle/>
          <a:p>
            <a:endParaRPr lang="es-EC"/>
          </a:p>
        </p:txBody>
      </p:sp>
      <p:sp>
        <p:nvSpPr>
          <p:cNvPr id="6" name="Freeform 6"/>
          <p:cNvSpPr/>
          <p:nvPr/>
        </p:nvSpPr>
        <p:spPr>
          <a:xfrm rot="-2357607">
            <a:off x="-329626" y="178159"/>
            <a:ext cx="3912288" cy="2488715"/>
          </a:xfrm>
          <a:custGeom>
            <a:avLst/>
            <a:gdLst/>
            <a:ahLst/>
            <a:cxnLst/>
            <a:rect l="l" t="t" r="r" b="b"/>
            <a:pathLst>
              <a:path w="3912288" h="2488715">
                <a:moveTo>
                  <a:pt x="0" y="0"/>
                </a:moveTo>
                <a:lnTo>
                  <a:pt x="3912287" y="0"/>
                </a:lnTo>
                <a:lnTo>
                  <a:pt x="3912287" y="2488715"/>
                </a:lnTo>
                <a:lnTo>
                  <a:pt x="0" y="2488715"/>
                </a:lnTo>
                <a:lnTo>
                  <a:pt x="0" y="0"/>
                </a:lnTo>
                <a:close/>
              </a:path>
            </a:pathLst>
          </a:custGeom>
          <a:blipFill>
            <a:blip r:embed="rId5"/>
            <a:stretch>
              <a:fillRect t="-90169"/>
            </a:stretch>
          </a:blipFill>
        </p:spPr>
        <p:txBody>
          <a:bodyPr/>
          <a:lstStyle/>
          <a:p>
            <a:endParaRPr lang="es-EC"/>
          </a:p>
        </p:txBody>
      </p:sp>
      <p:sp>
        <p:nvSpPr>
          <p:cNvPr id="7" name="Freeform 7"/>
          <p:cNvSpPr/>
          <p:nvPr/>
        </p:nvSpPr>
        <p:spPr>
          <a:xfrm rot="-6276159">
            <a:off x="16220137" y="8147010"/>
            <a:ext cx="1999193" cy="1970114"/>
          </a:xfrm>
          <a:custGeom>
            <a:avLst/>
            <a:gdLst/>
            <a:ahLst/>
            <a:cxnLst/>
            <a:rect l="l" t="t" r="r" b="b"/>
            <a:pathLst>
              <a:path w="1999193" h="1970114">
                <a:moveTo>
                  <a:pt x="0" y="0"/>
                </a:moveTo>
                <a:lnTo>
                  <a:pt x="1999193" y="0"/>
                </a:lnTo>
                <a:lnTo>
                  <a:pt x="1999193" y="1970113"/>
                </a:lnTo>
                <a:lnTo>
                  <a:pt x="0" y="1970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8" name="Freeform 8"/>
          <p:cNvSpPr/>
          <p:nvPr/>
        </p:nvSpPr>
        <p:spPr>
          <a:xfrm>
            <a:off x="-134751" y="7916413"/>
            <a:ext cx="2259511" cy="2243078"/>
          </a:xfrm>
          <a:custGeom>
            <a:avLst/>
            <a:gdLst/>
            <a:ahLst/>
            <a:cxnLst/>
            <a:rect l="l" t="t" r="r" b="b"/>
            <a:pathLst>
              <a:path w="2259511" h="2243078">
                <a:moveTo>
                  <a:pt x="0" y="0"/>
                </a:moveTo>
                <a:lnTo>
                  <a:pt x="2259511" y="0"/>
                </a:lnTo>
                <a:lnTo>
                  <a:pt x="2259511" y="2243078"/>
                </a:lnTo>
                <a:lnTo>
                  <a:pt x="0" y="22430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
        <p:nvSpPr>
          <p:cNvPr id="9" name="TextBox 9"/>
          <p:cNvSpPr txBox="1"/>
          <p:nvPr/>
        </p:nvSpPr>
        <p:spPr>
          <a:xfrm>
            <a:off x="3396816" y="699157"/>
            <a:ext cx="6391179" cy="1194435"/>
          </a:xfrm>
          <a:prstGeom prst="rect">
            <a:avLst/>
          </a:prstGeom>
        </p:spPr>
        <p:txBody>
          <a:bodyPr lIns="0" tIns="0" rIns="0" bIns="0" rtlCol="0" anchor="t">
            <a:spAutoFit/>
          </a:bodyPr>
          <a:lstStyle/>
          <a:p>
            <a:pPr>
              <a:lnSpc>
                <a:spcPts val="8820"/>
              </a:lnSpc>
            </a:pPr>
            <a:r>
              <a:rPr lang="en-US" sz="9000">
                <a:solidFill>
                  <a:srgbClr val="3D312B"/>
                </a:solidFill>
                <a:latin typeface="Glass Antiqua"/>
              </a:rPr>
              <a:t>Resumen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37" b="-73939"/>
            </a:stretch>
          </a:blipFill>
        </p:spPr>
        <p:txBody>
          <a:bodyPr/>
          <a:lstStyle/>
          <a:p>
            <a:endParaRPr lang="es-EC"/>
          </a:p>
        </p:txBody>
      </p:sp>
      <p:grpSp>
        <p:nvGrpSpPr>
          <p:cNvPr id="3" name="Group 3"/>
          <p:cNvGrpSpPr>
            <a:grpSpLocks noChangeAspect="1"/>
          </p:cNvGrpSpPr>
          <p:nvPr/>
        </p:nvGrpSpPr>
        <p:grpSpPr>
          <a:xfrm rot="262255">
            <a:off x="11752332" y="2919355"/>
            <a:ext cx="5372976" cy="372128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5478" r="-5478"/>
              </a:stretch>
            </a:blipFill>
          </p:spPr>
          <p:txBody>
            <a:bodyPr/>
            <a:lstStyle/>
            <a:p>
              <a:endParaRPr lang="es-EC"/>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s-EC"/>
            </a:p>
          </p:txBody>
        </p:sp>
      </p:grpSp>
      <p:sp>
        <p:nvSpPr>
          <p:cNvPr id="6" name="Freeform 6"/>
          <p:cNvSpPr/>
          <p:nvPr/>
        </p:nvSpPr>
        <p:spPr>
          <a:xfrm rot="2325680">
            <a:off x="16728676" y="-112983"/>
            <a:ext cx="2761700" cy="1173722"/>
          </a:xfrm>
          <a:custGeom>
            <a:avLst/>
            <a:gdLst/>
            <a:ahLst/>
            <a:cxnLst/>
            <a:rect l="l" t="t" r="r" b="b"/>
            <a:pathLst>
              <a:path w="2761700" h="1173722">
                <a:moveTo>
                  <a:pt x="0" y="0"/>
                </a:moveTo>
                <a:lnTo>
                  <a:pt x="2761700" y="0"/>
                </a:lnTo>
                <a:lnTo>
                  <a:pt x="2761700" y="1173722"/>
                </a:lnTo>
                <a:lnTo>
                  <a:pt x="0" y="1173722"/>
                </a:lnTo>
                <a:lnTo>
                  <a:pt x="0" y="0"/>
                </a:lnTo>
                <a:close/>
              </a:path>
            </a:pathLst>
          </a:custGeom>
          <a:blipFill>
            <a:blip r:embed="rId5"/>
            <a:stretch>
              <a:fillRect/>
            </a:stretch>
          </a:blipFill>
        </p:spPr>
        <p:txBody>
          <a:bodyPr/>
          <a:lstStyle/>
          <a:p>
            <a:endParaRPr lang="es-EC"/>
          </a:p>
        </p:txBody>
      </p:sp>
      <p:sp>
        <p:nvSpPr>
          <p:cNvPr id="7" name="TextBox 7"/>
          <p:cNvSpPr txBox="1"/>
          <p:nvPr/>
        </p:nvSpPr>
        <p:spPr>
          <a:xfrm>
            <a:off x="5494554" y="616268"/>
            <a:ext cx="11764746" cy="1835047"/>
          </a:xfrm>
          <a:prstGeom prst="rect">
            <a:avLst/>
          </a:prstGeom>
        </p:spPr>
        <p:txBody>
          <a:bodyPr lIns="0" tIns="0" rIns="0" bIns="0" rtlCol="0" anchor="t">
            <a:spAutoFit/>
          </a:bodyPr>
          <a:lstStyle/>
          <a:p>
            <a:pPr algn="just">
              <a:lnSpc>
                <a:spcPts val="4905"/>
              </a:lnSpc>
            </a:pPr>
            <a:r>
              <a:rPr lang="en-US" sz="3504">
                <a:solidFill>
                  <a:srgbClr val="3D312B"/>
                </a:solidFill>
                <a:latin typeface="Ibarra Real Nova"/>
              </a:rPr>
              <a:t>Nos basamos en una estrategia de investigación cualitativa utilizando un diseño multimétodo que utilizó observación participante y entrevistas en profundidad.</a:t>
            </a:r>
          </a:p>
        </p:txBody>
      </p:sp>
      <p:sp>
        <p:nvSpPr>
          <p:cNvPr id="8" name="TextBox 8"/>
          <p:cNvSpPr txBox="1"/>
          <p:nvPr/>
        </p:nvSpPr>
        <p:spPr>
          <a:xfrm>
            <a:off x="252232" y="1076325"/>
            <a:ext cx="6877681" cy="1318260"/>
          </a:xfrm>
          <a:prstGeom prst="rect">
            <a:avLst/>
          </a:prstGeom>
        </p:spPr>
        <p:txBody>
          <a:bodyPr lIns="0" tIns="0" rIns="0" bIns="0" rtlCol="0" anchor="t">
            <a:spAutoFit/>
          </a:bodyPr>
          <a:lstStyle/>
          <a:p>
            <a:pPr marL="0" lvl="0" indent="0">
              <a:lnSpc>
                <a:spcPts val="10169"/>
              </a:lnSpc>
            </a:pPr>
            <a:r>
              <a:rPr lang="en-US" sz="9000" spc="54">
                <a:solidFill>
                  <a:srgbClr val="000000"/>
                </a:solidFill>
                <a:latin typeface="Glass Antiqua Bold"/>
              </a:rPr>
              <a:t>Método</a:t>
            </a:r>
          </a:p>
        </p:txBody>
      </p:sp>
      <p:sp>
        <p:nvSpPr>
          <p:cNvPr id="9" name="TextBox 9"/>
          <p:cNvSpPr txBox="1"/>
          <p:nvPr/>
        </p:nvSpPr>
        <p:spPr>
          <a:xfrm>
            <a:off x="1028700" y="2653346"/>
            <a:ext cx="9549025" cy="3692525"/>
          </a:xfrm>
          <a:prstGeom prst="rect">
            <a:avLst/>
          </a:prstGeom>
        </p:spPr>
        <p:txBody>
          <a:bodyPr lIns="0" tIns="0" rIns="0" bIns="0" rtlCol="0" anchor="t">
            <a:spAutoFit/>
          </a:bodyPr>
          <a:lstStyle/>
          <a:p>
            <a:pPr algn="just">
              <a:lnSpc>
                <a:spcPts val="4900"/>
              </a:lnSpc>
            </a:pPr>
            <a:r>
              <a:rPr lang="en-US" sz="3500">
                <a:solidFill>
                  <a:srgbClr val="3D312B"/>
                </a:solidFill>
                <a:latin typeface="Ibarra Real Nova"/>
              </a:rPr>
              <a:t>Utilizan algoritmos matemáticos para deducir qué contenido se muestra. Al utilizar una computadora para clasificar y organizar rápidamente una gran cantidad de imágenes y videos, CV puede acelerar el proceso de edición y “permitir a los periodistas obtener evidencia para piezas de investigación”</a:t>
            </a:r>
          </a:p>
        </p:txBody>
      </p:sp>
      <p:sp>
        <p:nvSpPr>
          <p:cNvPr id="10" name="TextBox 10"/>
          <p:cNvSpPr txBox="1"/>
          <p:nvPr/>
        </p:nvSpPr>
        <p:spPr>
          <a:xfrm>
            <a:off x="2749845" y="6763772"/>
            <a:ext cx="15080955" cy="3082925"/>
          </a:xfrm>
          <a:prstGeom prst="rect">
            <a:avLst/>
          </a:prstGeom>
        </p:spPr>
        <p:txBody>
          <a:bodyPr lIns="0" tIns="0" rIns="0" bIns="0" rtlCol="0" anchor="t">
            <a:spAutoFit/>
          </a:bodyPr>
          <a:lstStyle/>
          <a:p>
            <a:pPr algn="just">
              <a:lnSpc>
                <a:spcPts val="4900"/>
              </a:lnSpc>
              <a:spcBef>
                <a:spcPct val="0"/>
              </a:spcBef>
            </a:pPr>
            <a:r>
              <a:rPr lang="en-US" sz="3500">
                <a:solidFill>
                  <a:srgbClr val="000000"/>
                </a:solidFill>
                <a:latin typeface="Glass Antiqua"/>
              </a:rPr>
              <a:t>Para concluir, los datos de observación se triangularon con datos auxiliares de las entrevistas en profundidad. Al escuchar los relatos de los entrevistados y tomar notas de los eventos importantes en las narrativas, generamos conocimientos confiables sobre el fenómeno bajo investigación, loque nos permitió ir más allá de nuestras observaciones iniciales paracomplementar la información faltante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37" b="-73939"/>
            </a:stretch>
          </a:blipFill>
        </p:spPr>
        <p:txBody>
          <a:bodyPr/>
          <a:lstStyle/>
          <a:p>
            <a:endParaRPr lang="es-EC"/>
          </a:p>
        </p:txBody>
      </p:sp>
      <p:grpSp>
        <p:nvGrpSpPr>
          <p:cNvPr id="3" name="Group 3"/>
          <p:cNvGrpSpPr>
            <a:grpSpLocks noChangeAspect="1"/>
          </p:cNvGrpSpPr>
          <p:nvPr/>
        </p:nvGrpSpPr>
        <p:grpSpPr>
          <a:xfrm>
            <a:off x="2719577" y="4845875"/>
            <a:ext cx="3952138" cy="4835405"/>
            <a:chOff x="0" y="0"/>
            <a:chExt cx="3736848" cy="4572000"/>
          </a:xfrm>
        </p:grpSpPr>
        <p:sp>
          <p:nvSpPr>
            <p:cNvPr id="4" name="Freeform 4"/>
            <p:cNvSpPr/>
            <p:nvPr/>
          </p:nvSpPr>
          <p:spPr>
            <a:xfrm>
              <a:off x="496824" y="520700"/>
              <a:ext cx="2743200" cy="2743200"/>
            </a:xfrm>
            <a:custGeom>
              <a:avLst/>
              <a:gdLst/>
              <a:ahLst/>
              <a:cxnLst/>
              <a:rect l="l" t="t" r="r" b="b"/>
              <a:pathLst>
                <a:path w="2743200" h="2743200">
                  <a:moveTo>
                    <a:pt x="0" y="0"/>
                  </a:moveTo>
                  <a:lnTo>
                    <a:pt x="2743200" y="0"/>
                  </a:lnTo>
                  <a:lnTo>
                    <a:pt x="2743200" y="2743200"/>
                  </a:lnTo>
                  <a:lnTo>
                    <a:pt x="0" y="2743200"/>
                  </a:lnTo>
                  <a:close/>
                </a:path>
              </a:pathLst>
            </a:custGeom>
            <a:blipFill>
              <a:blip r:embed="rId3"/>
              <a:stretch>
                <a:fillRect l="-14754" r="-63023"/>
              </a:stretch>
            </a:blipFill>
          </p:spPr>
          <p:txBody>
            <a:bodyPr/>
            <a:lstStyle/>
            <a:p>
              <a:endParaRPr lang="es-EC"/>
            </a:p>
          </p:txBody>
        </p:sp>
        <p:sp>
          <p:nvSpPr>
            <p:cNvPr id="5" name="Freeform 5"/>
            <p:cNvSpPr/>
            <p:nvPr/>
          </p:nvSpPr>
          <p:spPr>
            <a:xfrm>
              <a:off x="0" y="0"/>
              <a:ext cx="3736848" cy="4572000"/>
            </a:xfrm>
            <a:custGeom>
              <a:avLst/>
              <a:gdLst/>
              <a:ahLst/>
              <a:cxnLst/>
              <a:rect l="l" t="t" r="r" b="b"/>
              <a:pathLst>
                <a:path w="3736848" h="4572000">
                  <a:moveTo>
                    <a:pt x="0" y="0"/>
                  </a:moveTo>
                  <a:lnTo>
                    <a:pt x="3736848" y="0"/>
                  </a:lnTo>
                  <a:lnTo>
                    <a:pt x="3736848" y="4572000"/>
                  </a:lnTo>
                  <a:lnTo>
                    <a:pt x="0" y="4572000"/>
                  </a:lnTo>
                  <a:close/>
                </a:path>
              </a:pathLst>
            </a:custGeom>
            <a:blipFill>
              <a:blip r:embed="rId4"/>
              <a:stretch>
                <a:fillRect l="-10" r="-10"/>
              </a:stretch>
            </a:blipFill>
          </p:spPr>
          <p:txBody>
            <a:bodyPr/>
            <a:lstStyle/>
            <a:p>
              <a:endParaRPr lang="es-EC"/>
            </a:p>
          </p:txBody>
        </p:sp>
      </p:grpSp>
      <p:sp>
        <p:nvSpPr>
          <p:cNvPr id="6" name="Freeform 6"/>
          <p:cNvSpPr/>
          <p:nvPr/>
        </p:nvSpPr>
        <p:spPr>
          <a:xfrm>
            <a:off x="13262002" y="1365885"/>
            <a:ext cx="3997298" cy="3372266"/>
          </a:xfrm>
          <a:custGeom>
            <a:avLst/>
            <a:gdLst/>
            <a:ahLst/>
            <a:cxnLst/>
            <a:rect l="l" t="t" r="r" b="b"/>
            <a:pathLst>
              <a:path w="3997298" h="3372266">
                <a:moveTo>
                  <a:pt x="0" y="0"/>
                </a:moveTo>
                <a:lnTo>
                  <a:pt x="3997298" y="0"/>
                </a:lnTo>
                <a:lnTo>
                  <a:pt x="3997298" y="3372266"/>
                </a:lnTo>
                <a:lnTo>
                  <a:pt x="0" y="3372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C"/>
          </a:p>
        </p:txBody>
      </p:sp>
      <p:sp>
        <p:nvSpPr>
          <p:cNvPr id="7" name="TextBox 7"/>
          <p:cNvSpPr txBox="1"/>
          <p:nvPr/>
        </p:nvSpPr>
        <p:spPr>
          <a:xfrm rot="-15471">
            <a:off x="577708" y="1690078"/>
            <a:ext cx="11545127" cy="2929677"/>
          </a:xfrm>
          <a:prstGeom prst="rect">
            <a:avLst/>
          </a:prstGeom>
        </p:spPr>
        <p:txBody>
          <a:bodyPr lIns="0" tIns="0" rIns="0" bIns="0" rtlCol="0" anchor="t">
            <a:spAutoFit/>
          </a:bodyPr>
          <a:lstStyle/>
          <a:p>
            <a:pPr algn="just">
              <a:lnSpc>
                <a:spcPts val="4690"/>
              </a:lnSpc>
            </a:pPr>
            <a:r>
              <a:rPr lang="en-US" sz="3257">
                <a:solidFill>
                  <a:srgbClr val="3D312B"/>
                </a:solidFill>
                <a:latin typeface="Ibarra Real Nova"/>
              </a:rPr>
              <a:t>Este tipo de periodismo tiene un impacto significativo en la difusión de información pública y la supervisión política. Al principio, la mayor parte de la atención prestada al periodismo de datos se centró en el mundo occidental, pero en los últimos años, ha recibido más atención que nunca. </a:t>
            </a:r>
          </a:p>
        </p:txBody>
      </p:sp>
      <p:sp>
        <p:nvSpPr>
          <p:cNvPr id="8" name="TextBox 8"/>
          <p:cNvSpPr txBox="1"/>
          <p:nvPr/>
        </p:nvSpPr>
        <p:spPr>
          <a:xfrm>
            <a:off x="173076" y="47625"/>
            <a:ext cx="7379003" cy="1318260"/>
          </a:xfrm>
          <a:prstGeom prst="rect">
            <a:avLst/>
          </a:prstGeom>
        </p:spPr>
        <p:txBody>
          <a:bodyPr lIns="0" tIns="0" rIns="0" bIns="0" rtlCol="0" anchor="t">
            <a:spAutoFit/>
          </a:bodyPr>
          <a:lstStyle/>
          <a:p>
            <a:pPr marL="0" lvl="0" indent="0">
              <a:lnSpc>
                <a:spcPts val="10169"/>
              </a:lnSpc>
            </a:pPr>
            <a:r>
              <a:rPr lang="en-US" sz="9000" spc="54">
                <a:solidFill>
                  <a:srgbClr val="000000"/>
                </a:solidFill>
                <a:latin typeface="Glass Antiqua Bold"/>
              </a:rPr>
              <a:t>Introducion</a:t>
            </a:r>
          </a:p>
        </p:txBody>
      </p:sp>
      <p:sp>
        <p:nvSpPr>
          <p:cNvPr id="9" name="TextBox 9"/>
          <p:cNvSpPr txBox="1"/>
          <p:nvPr/>
        </p:nvSpPr>
        <p:spPr>
          <a:xfrm rot="-15471">
            <a:off x="8801412" y="6055914"/>
            <a:ext cx="8452839" cy="2339127"/>
          </a:xfrm>
          <a:prstGeom prst="rect">
            <a:avLst/>
          </a:prstGeom>
        </p:spPr>
        <p:txBody>
          <a:bodyPr lIns="0" tIns="0" rIns="0" bIns="0" rtlCol="0" anchor="t">
            <a:spAutoFit/>
          </a:bodyPr>
          <a:lstStyle/>
          <a:p>
            <a:pPr algn="just">
              <a:lnSpc>
                <a:spcPts val="4690"/>
              </a:lnSpc>
            </a:pPr>
            <a:r>
              <a:rPr lang="en-US" sz="3257">
                <a:solidFill>
                  <a:srgbClr val="3D312B"/>
                </a:solidFill>
                <a:latin typeface="Ibarra Real Nova"/>
              </a:rPr>
              <a:t>Los datos se pueden procesar para obtener</a:t>
            </a:r>
          </a:p>
          <a:p>
            <a:pPr algn="just">
              <a:lnSpc>
                <a:spcPts val="4690"/>
              </a:lnSpc>
            </a:pPr>
            <a:r>
              <a:rPr lang="en-US" sz="3257">
                <a:solidFill>
                  <a:srgbClr val="3D312B"/>
                </a:solidFill>
                <a:latin typeface="Ibarra Real Nova"/>
              </a:rPr>
              <a:t>información valiosa y significativa que ayude a analizar e informar sobre cuestiones</a:t>
            </a:r>
          </a:p>
          <a:p>
            <a:pPr algn="just">
              <a:lnSpc>
                <a:spcPts val="4690"/>
              </a:lnSpc>
            </a:pPr>
            <a:r>
              <a:rPr lang="en-US" sz="3257">
                <a:solidFill>
                  <a:srgbClr val="3D312B"/>
                </a:solidFill>
                <a:latin typeface="Ibarra Real Nova"/>
              </a:rPr>
              <a:t>que afectan al público.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37" b="-73939"/>
            </a:stretch>
          </a:blipFill>
        </p:spPr>
        <p:txBody>
          <a:bodyPr/>
          <a:lstStyle/>
          <a:p>
            <a:endParaRPr lang="es-EC"/>
          </a:p>
        </p:txBody>
      </p:sp>
      <p:grpSp>
        <p:nvGrpSpPr>
          <p:cNvPr id="3" name="Group 3"/>
          <p:cNvGrpSpPr>
            <a:grpSpLocks noChangeAspect="1"/>
          </p:cNvGrpSpPr>
          <p:nvPr/>
        </p:nvGrpSpPr>
        <p:grpSpPr>
          <a:xfrm rot="262255">
            <a:off x="11510918" y="5543059"/>
            <a:ext cx="5372976" cy="372128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5478" r="-5478"/>
              </a:stretch>
            </a:blipFill>
          </p:spPr>
          <p:txBody>
            <a:bodyPr/>
            <a:lstStyle/>
            <a:p>
              <a:endParaRPr lang="es-EC"/>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s-EC"/>
            </a:p>
          </p:txBody>
        </p:sp>
      </p:grpSp>
      <p:sp>
        <p:nvSpPr>
          <p:cNvPr id="6" name="Freeform 6"/>
          <p:cNvSpPr/>
          <p:nvPr/>
        </p:nvSpPr>
        <p:spPr>
          <a:xfrm rot="2325680">
            <a:off x="16728676" y="-112983"/>
            <a:ext cx="2761700" cy="1173722"/>
          </a:xfrm>
          <a:custGeom>
            <a:avLst/>
            <a:gdLst/>
            <a:ahLst/>
            <a:cxnLst/>
            <a:rect l="l" t="t" r="r" b="b"/>
            <a:pathLst>
              <a:path w="2761700" h="1173722">
                <a:moveTo>
                  <a:pt x="0" y="0"/>
                </a:moveTo>
                <a:lnTo>
                  <a:pt x="2761700" y="0"/>
                </a:lnTo>
                <a:lnTo>
                  <a:pt x="2761700" y="1173722"/>
                </a:lnTo>
                <a:lnTo>
                  <a:pt x="0" y="1173722"/>
                </a:lnTo>
                <a:lnTo>
                  <a:pt x="0" y="0"/>
                </a:lnTo>
                <a:close/>
              </a:path>
            </a:pathLst>
          </a:custGeom>
          <a:blipFill>
            <a:blip r:embed="rId5"/>
            <a:stretch>
              <a:fillRect/>
            </a:stretch>
          </a:blipFill>
        </p:spPr>
        <p:txBody>
          <a:bodyPr/>
          <a:lstStyle/>
          <a:p>
            <a:endParaRPr lang="es-EC"/>
          </a:p>
        </p:txBody>
      </p:sp>
      <p:sp>
        <p:nvSpPr>
          <p:cNvPr id="7" name="TextBox 7"/>
          <p:cNvSpPr txBox="1"/>
          <p:nvPr/>
        </p:nvSpPr>
        <p:spPr>
          <a:xfrm>
            <a:off x="5494554" y="616268"/>
            <a:ext cx="11764746" cy="3692422"/>
          </a:xfrm>
          <a:prstGeom prst="rect">
            <a:avLst/>
          </a:prstGeom>
        </p:spPr>
        <p:txBody>
          <a:bodyPr lIns="0" tIns="0" rIns="0" bIns="0" rtlCol="0" anchor="t">
            <a:spAutoFit/>
          </a:bodyPr>
          <a:lstStyle/>
          <a:p>
            <a:pPr algn="just">
              <a:lnSpc>
                <a:spcPts val="4905"/>
              </a:lnSpc>
            </a:pPr>
            <a:r>
              <a:rPr lang="en-US" sz="3504">
                <a:solidFill>
                  <a:srgbClr val="3D312B"/>
                </a:solidFill>
                <a:latin typeface="Ibarra Real Nova Bold"/>
              </a:rPr>
              <a:t>La IA utiliza algoritmos para permitir que las máquinas aprendan de las experiencias, se ajusten a nuevas entradas y realicen tareas similares a las humanas.</a:t>
            </a:r>
          </a:p>
          <a:p>
            <a:pPr algn="just">
              <a:lnSpc>
                <a:spcPts val="4905"/>
              </a:lnSpc>
            </a:pPr>
            <a:r>
              <a:rPr lang="en-US" sz="3504">
                <a:solidFill>
                  <a:srgbClr val="3D312B"/>
                </a:solidFill>
                <a:latin typeface="Ibarra Real Nova Bold"/>
              </a:rPr>
              <a:t>Entre los diversos campos en los que se utiliza la IA, la visión por computadora (CV) se centra en el procesamiento de imágenes.</a:t>
            </a:r>
          </a:p>
        </p:txBody>
      </p:sp>
      <p:sp>
        <p:nvSpPr>
          <p:cNvPr id="8" name="TextBox 8"/>
          <p:cNvSpPr txBox="1"/>
          <p:nvPr/>
        </p:nvSpPr>
        <p:spPr>
          <a:xfrm>
            <a:off x="252232" y="1076325"/>
            <a:ext cx="6877681" cy="1318260"/>
          </a:xfrm>
          <a:prstGeom prst="rect">
            <a:avLst/>
          </a:prstGeom>
        </p:spPr>
        <p:txBody>
          <a:bodyPr lIns="0" tIns="0" rIns="0" bIns="0" rtlCol="0" anchor="t">
            <a:spAutoFit/>
          </a:bodyPr>
          <a:lstStyle/>
          <a:p>
            <a:pPr marL="0" lvl="0" indent="0">
              <a:lnSpc>
                <a:spcPts val="10169"/>
              </a:lnSpc>
            </a:pPr>
            <a:r>
              <a:rPr lang="en-US" sz="9000" spc="54">
                <a:solidFill>
                  <a:srgbClr val="000000"/>
                </a:solidFill>
                <a:latin typeface="Glass Antiqua Bold"/>
              </a:rPr>
              <a:t>Desarrollo</a:t>
            </a:r>
          </a:p>
        </p:txBody>
      </p:sp>
      <p:sp>
        <p:nvSpPr>
          <p:cNvPr id="9" name="TextBox 9"/>
          <p:cNvSpPr txBox="1"/>
          <p:nvPr/>
        </p:nvSpPr>
        <p:spPr>
          <a:xfrm>
            <a:off x="720041" y="5056608"/>
            <a:ext cx="9549025" cy="4311650"/>
          </a:xfrm>
          <a:prstGeom prst="rect">
            <a:avLst/>
          </a:prstGeom>
        </p:spPr>
        <p:txBody>
          <a:bodyPr lIns="0" tIns="0" rIns="0" bIns="0" rtlCol="0" anchor="t">
            <a:spAutoFit/>
          </a:bodyPr>
          <a:lstStyle/>
          <a:p>
            <a:pPr algn="just">
              <a:lnSpc>
                <a:spcPts val="4900"/>
              </a:lnSpc>
            </a:pPr>
            <a:r>
              <a:rPr lang="en-US" sz="3500">
                <a:solidFill>
                  <a:srgbClr val="3D312B"/>
                </a:solidFill>
                <a:latin typeface="Ibarra Real Nova Bold"/>
              </a:rPr>
              <a:t>Utilizan algoritmos matemáticos para deducir qué contenido se muestra. Al utilizar una computadora para clasificar y organizar rápidamente una gran cantidad de imágenes y videos, CV puede acelerar el proceso de edición y “permitir a los periodistas obtener evidencia para piezas de investigación”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s-EC"/>
          </a:p>
        </p:txBody>
      </p:sp>
      <p:sp>
        <p:nvSpPr>
          <p:cNvPr id="3" name="Freeform 3"/>
          <p:cNvSpPr/>
          <p:nvPr/>
        </p:nvSpPr>
        <p:spPr>
          <a:xfrm rot="198258">
            <a:off x="-1655351" y="1663685"/>
            <a:ext cx="22552668" cy="18013944"/>
          </a:xfrm>
          <a:custGeom>
            <a:avLst/>
            <a:gdLst/>
            <a:ahLst/>
            <a:cxnLst/>
            <a:rect l="l" t="t" r="r" b="b"/>
            <a:pathLst>
              <a:path w="22552668" h="18013944">
                <a:moveTo>
                  <a:pt x="0" y="0"/>
                </a:moveTo>
                <a:lnTo>
                  <a:pt x="22552668" y="0"/>
                </a:lnTo>
                <a:lnTo>
                  <a:pt x="22552668" y="18013943"/>
                </a:lnTo>
                <a:lnTo>
                  <a:pt x="0" y="18013943"/>
                </a:lnTo>
                <a:lnTo>
                  <a:pt x="0" y="0"/>
                </a:lnTo>
                <a:close/>
              </a:path>
            </a:pathLst>
          </a:custGeom>
          <a:blipFill>
            <a:blip r:embed="rId3"/>
            <a:stretch>
              <a:fillRect/>
            </a:stretch>
          </a:blipFill>
        </p:spPr>
        <p:txBody>
          <a:bodyPr/>
          <a:lstStyle/>
          <a:p>
            <a:endParaRPr lang="es-EC"/>
          </a:p>
        </p:txBody>
      </p:sp>
      <p:sp>
        <p:nvSpPr>
          <p:cNvPr id="4" name="Freeform 4"/>
          <p:cNvSpPr/>
          <p:nvPr/>
        </p:nvSpPr>
        <p:spPr>
          <a:xfrm rot="-10561253">
            <a:off x="-1937477" y="-16607878"/>
            <a:ext cx="22552668" cy="18013944"/>
          </a:xfrm>
          <a:custGeom>
            <a:avLst/>
            <a:gdLst/>
            <a:ahLst/>
            <a:cxnLst/>
            <a:rect l="l" t="t" r="r" b="b"/>
            <a:pathLst>
              <a:path w="22552668" h="18013944">
                <a:moveTo>
                  <a:pt x="0" y="0"/>
                </a:moveTo>
                <a:lnTo>
                  <a:pt x="22552668" y="0"/>
                </a:lnTo>
                <a:lnTo>
                  <a:pt x="22552668" y="18013943"/>
                </a:lnTo>
                <a:lnTo>
                  <a:pt x="0" y="18013943"/>
                </a:lnTo>
                <a:lnTo>
                  <a:pt x="0" y="0"/>
                </a:lnTo>
                <a:close/>
              </a:path>
            </a:pathLst>
          </a:custGeom>
          <a:blipFill>
            <a:blip r:embed="rId3"/>
            <a:stretch>
              <a:fillRect/>
            </a:stretch>
          </a:blipFill>
        </p:spPr>
        <p:txBody>
          <a:bodyPr/>
          <a:lstStyle/>
          <a:p>
            <a:endParaRPr lang="es-EC"/>
          </a:p>
        </p:txBody>
      </p:sp>
      <p:sp>
        <p:nvSpPr>
          <p:cNvPr id="5" name="Freeform 5"/>
          <p:cNvSpPr/>
          <p:nvPr/>
        </p:nvSpPr>
        <p:spPr>
          <a:xfrm rot="691176" flipH="1">
            <a:off x="241162" y="4924030"/>
            <a:ext cx="3958233" cy="5545685"/>
          </a:xfrm>
          <a:custGeom>
            <a:avLst/>
            <a:gdLst/>
            <a:ahLst/>
            <a:cxnLst/>
            <a:rect l="l" t="t" r="r" b="b"/>
            <a:pathLst>
              <a:path w="3958233" h="5545685">
                <a:moveTo>
                  <a:pt x="3958232" y="0"/>
                </a:moveTo>
                <a:lnTo>
                  <a:pt x="0" y="0"/>
                </a:lnTo>
                <a:lnTo>
                  <a:pt x="0" y="5545685"/>
                </a:lnTo>
                <a:lnTo>
                  <a:pt x="3958232" y="5545685"/>
                </a:lnTo>
                <a:lnTo>
                  <a:pt x="3958232" y="0"/>
                </a:lnTo>
                <a:close/>
              </a:path>
            </a:pathLst>
          </a:custGeom>
          <a:blipFill>
            <a:blip r:embed="rId4"/>
            <a:stretch>
              <a:fillRect/>
            </a:stretch>
          </a:blipFill>
        </p:spPr>
        <p:txBody>
          <a:bodyPr/>
          <a:lstStyle/>
          <a:p>
            <a:endParaRPr lang="es-EC"/>
          </a:p>
        </p:txBody>
      </p:sp>
      <p:sp>
        <p:nvSpPr>
          <p:cNvPr id="6" name="Freeform 6"/>
          <p:cNvSpPr/>
          <p:nvPr/>
        </p:nvSpPr>
        <p:spPr>
          <a:xfrm rot="-1407457">
            <a:off x="-519921" y="7126763"/>
            <a:ext cx="3368842" cy="4719919"/>
          </a:xfrm>
          <a:custGeom>
            <a:avLst/>
            <a:gdLst/>
            <a:ahLst/>
            <a:cxnLst/>
            <a:rect l="l" t="t" r="r" b="b"/>
            <a:pathLst>
              <a:path w="3368842" h="4719919">
                <a:moveTo>
                  <a:pt x="0" y="0"/>
                </a:moveTo>
                <a:lnTo>
                  <a:pt x="3368842" y="0"/>
                </a:lnTo>
                <a:lnTo>
                  <a:pt x="3368842" y="4719919"/>
                </a:lnTo>
                <a:lnTo>
                  <a:pt x="0" y="4719919"/>
                </a:lnTo>
                <a:lnTo>
                  <a:pt x="0" y="0"/>
                </a:lnTo>
                <a:close/>
              </a:path>
            </a:pathLst>
          </a:custGeom>
          <a:blipFill>
            <a:blip r:embed="rId4"/>
            <a:stretch>
              <a:fillRect/>
            </a:stretch>
          </a:blipFill>
        </p:spPr>
        <p:txBody>
          <a:bodyPr/>
          <a:lstStyle/>
          <a:p>
            <a:endParaRPr lang="es-EC"/>
          </a:p>
        </p:txBody>
      </p:sp>
      <p:sp>
        <p:nvSpPr>
          <p:cNvPr id="7" name="Freeform 7"/>
          <p:cNvSpPr/>
          <p:nvPr/>
        </p:nvSpPr>
        <p:spPr>
          <a:xfrm rot="5400000">
            <a:off x="744527" y="4383462"/>
            <a:ext cx="2382721" cy="2365393"/>
          </a:xfrm>
          <a:custGeom>
            <a:avLst/>
            <a:gdLst/>
            <a:ahLst/>
            <a:cxnLst/>
            <a:rect l="l" t="t" r="r" b="b"/>
            <a:pathLst>
              <a:path w="2382721" h="2365393">
                <a:moveTo>
                  <a:pt x="0" y="0"/>
                </a:moveTo>
                <a:lnTo>
                  <a:pt x="2382721" y="0"/>
                </a:lnTo>
                <a:lnTo>
                  <a:pt x="2382721" y="2365392"/>
                </a:lnTo>
                <a:lnTo>
                  <a:pt x="0" y="23653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C"/>
          </a:p>
        </p:txBody>
      </p:sp>
      <p:sp>
        <p:nvSpPr>
          <p:cNvPr id="8" name="TextBox 8"/>
          <p:cNvSpPr txBox="1"/>
          <p:nvPr/>
        </p:nvSpPr>
        <p:spPr>
          <a:xfrm>
            <a:off x="631992" y="526470"/>
            <a:ext cx="17024017" cy="2114550"/>
          </a:xfrm>
          <a:prstGeom prst="rect">
            <a:avLst/>
          </a:prstGeom>
        </p:spPr>
        <p:txBody>
          <a:bodyPr lIns="0" tIns="0" rIns="0" bIns="0" rtlCol="0" anchor="t">
            <a:spAutoFit/>
          </a:bodyPr>
          <a:lstStyle/>
          <a:p>
            <a:pPr marL="0" lvl="0" indent="0" algn="just">
              <a:lnSpc>
                <a:spcPts val="8400"/>
              </a:lnSpc>
              <a:spcBef>
                <a:spcPct val="0"/>
              </a:spcBef>
            </a:pPr>
            <a:r>
              <a:rPr lang="en-US" sz="6000">
                <a:solidFill>
                  <a:srgbClr val="FFFFFF"/>
                </a:solidFill>
                <a:latin typeface="Glass Antiqua"/>
              </a:rPr>
              <a:t>Transformación: Introduciendo capacidades dinámicas y nuevas estrategias corporativas</a:t>
            </a:r>
          </a:p>
        </p:txBody>
      </p:sp>
      <p:sp>
        <p:nvSpPr>
          <p:cNvPr id="9" name="TextBox 9"/>
          <p:cNvSpPr txBox="1"/>
          <p:nvPr/>
        </p:nvSpPr>
        <p:spPr>
          <a:xfrm>
            <a:off x="4151392" y="2994773"/>
            <a:ext cx="13107908" cy="5723579"/>
          </a:xfrm>
          <a:prstGeom prst="rect">
            <a:avLst/>
          </a:prstGeom>
        </p:spPr>
        <p:txBody>
          <a:bodyPr lIns="0" tIns="0" rIns="0" bIns="0" rtlCol="0" anchor="t">
            <a:spAutoFit/>
          </a:bodyPr>
          <a:lstStyle/>
          <a:p>
            <a:pPr algn="just">
              <a:lnSpc>
                <a:spcPts val="5701"/>
              </a:lnSpc>
              <a:spcBef>
                <a:spcPct val="0"/>
              </a:spcBef>
            </a:pPr>
            <a:r>
              <a:rPr lang="en-US" sz="4072">
                <a:solidFill>
                  <a:srgbClr val="000000"/>
                </a:solidFill>
                <a:latin typeface="Glass Antiqua"/>
              </a:rPr>
              <a:t>En el periodismo, es un proceso conservador y lento debido a obstáculos económicos y al poco uso de estrategias digitales. </a:t>
            </a:r>
          </a:p>
          <a:p>
            <a:pPr algn="just">
              <a:lnSpc>
                <a:spcPts val="5701"/>
              </a:lnSpc>
              <a:spcBef>
                <a:spcPct val="0"/>
              </a:spcBef>
            </a:pPr>
            <a:r>
              <a:rPr lang="en-US" sz="4072">
                <a:solidFill>
                  <a:srgbClr val="000000"/>
                </a:solidFill>
                <a:latin typeface="Glass Antiqua"/>
              </a:rPr>
              <a:t>El periodismo de datos se percibe como una oportunidad</a:t>
            </a:r>
          </a:p>
          <a:p>
            <a:pPr algn="just">
              <a:lnSpc>
                <a:spcPts val="5701"/>
              </a:lnSpc>
              <a:spcBef>
                <a:spcPct val="0"/>
              </a:spcBef>
            </a:pPr>
            <a:r>
              <a:rPr lang="en-US" sz="4072">
                <a:solidFill>
                  <a:srgbClr val="000000"/>
                </a:solidFill>
                <a:latin typeface="Glass Antiqua"/>
              </a:rPr>
              <a:t>comercial para innovar y crear una oferta en línea distintiva que en el pasado, se consideraba una tarea complicada que requería mucho tiempo, conocimiento, y habilidades, por comprender mejor los desafíos y posibilidades del desarrollo del</a:t>
            </a:r>
          </a:p>
          <a:p>
            <a:pPr algn="just">
              <a:lnSpc>
                <a:spcPts val="5701"/>
              </a:lnSpc>
              <a:spcBef>
                <a:spcPct val="0"/>
              </a:spcBef>
            </a:pPr>
            <a:r>
              <a:rPr lang="en-US" sz="4072">
                <a:solidFill>
                  <a:srgbClr val="000000"/>
                </a:solidFill>
                <a:latin typeface="Glass Antiqua"/>
              </a:rPr>
              <a:t>periodismo de datos en diferentes contextos sociales y de desarrollo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s-EC"/>
          </a:p>
        </p:txBody>
      </p:sp>
      <p:sp>
        <p:nvSpPr>
          <p:cNvPr id="3" name="Freeform 3"/>
          <p:cNvSpPr/>
          <p:nvPr/>
        </p:nvSpPr>
        <p:spPr>
          <a:xfrm rot="-5141007">
            <a:off x="5651782" y="-64715"/>
            <a:ext cx="13759084" cy="10990068"/>
          </a:xfrm>
          <a:custGeom>
            <a:avLst/>
            <a:gdLst/>
            <a:ahLst/>
            <a:cxnLst/>
            <a:rect l="l" t="t" r="r" b="b"/>
            <a:pathLst>
              <a:path w="13759084" h="10990068">
                <a:moveTo>
                  <a:pt x="0" y="0"/>
                </a:moveTo>
                <a:lnTo>
                  <a:pt x="13759083" y="0"/>
                </a:lnTo>
                <a:lnTo>
                  <a:pt x="13759083" y="10990068"/>
                </a:lnTo>
                <a:lnTo>
                  <a:pt x="0" y="10990068"/>
                </a:lnTo>
                <a:lnTo>
                  <a:pt x="0" y="0"/>
                </a:lnTo>
                <a:close/>
              </a:path>
            </a:pathLst>
          </a:custGeom>
          <a:blipFill>
            <a:blip r:embed="rId3"/>
            <a:stretch>
              <a:fillRect/>
            </a:stretch>
          </a:blipFill>
        </p:spPr>
        <p:txBody>
          <a:bodyPr/>
          <a:lstStyle/>
          <a:p>
            <a:endParaRPr lang="es-EC"/>
          </a:p>
        </p:txBody>
      </p:sp>
      <p:grpSp>
        <p:nvGrpSpPr>
          <p:cNvPr id="4" name="Group 4"/>
          <p:cNvGrpSpPr>
            <a:grpSpLocks noChangeAspect="1"/>
          </p:cNvGrpSpPr>
          <p:nvPr/>
        </p:nvGrpSpPr>
        <p:grpSpPr>
          <a:xfrm>
            <a:off x="956448" y="2479675"/>
            <a:ext cx="6066387" cy="7589308"/>
            <a:chOff x="0" y="0"/>
            <a:chExt cx="15227300" cy="19050000"/>
          </a:xfrm>
        </p:grpSpPr>
        <p:sp>
          <p:nvSpPr>
            <p:cNvPr id="5" name="Freeform 5"/>
            <p:cNvSpPr/>
            <p:nvPr/>
          </p:nvSpPr>
          <p:spPr>
            <a:xfrm>
              <a:off x="944032" y="1334822"/>
              <a:ext cx="13606916" cy="16933143"/>
            </a:xfrm>
            <a:custGeom>
              <a:avLst/>
              <a:gdLst/>
              <a:ahLst/>
              <a:cxnLst/>
              <a:rect l="l" t="t" r="r" b="b"/>
              <a:pathLst>
                <a:path w="13606916" h="16933143">
                  <a:moveTo>
                    <a:pt x="13372024" y="16933144"/>
                  </a:moveTo>
                  <a:lnTo>
                    <a:pt x="0" y="16933144"/>
                  </a:lnTo>
                  <a:lnTo>
                    <a:pt x="0" y="3963789"/>
                  </a:lnTo>
                  <a:lnTo>
                    <a:pt x="3070363" y="104861"/>
                  </a:lnTo>
                  <a:lnTo>
                    <a:pt x="9999657" y="0"/>
                  </a:lnTo>
                  <a:lnTo>
                    <a:pt x="11721831" y="784042"/>
                  </a:lnTo>
                  <a:lnTo>
                    <a:pt x="13606915" y="5926809"/>
                  </a:lnTo>
                  <a:close/>
                </a:path>
              </a:pathLst>
            </a:custGeom>
            <a:blipFill>
              <a:blip r:embed="rId4"/>
              <a:stretch>
                <a:fillRect l="-32387" r="-88848"/>
              </a:stretch>
            </a:blipFill>
          </p:spPr>
          <p:txBody>
            <a:bodyPr/>
            <a:lstStyle/>
            <a:p>
              <a:endParaRPr lang="es-EC"/>
            </a:p>
          </p:txBody>
        </p:sp>
        <p:sp>
          <p:nvSpPr>
            <p:cNvPr id="6" name="Freeform 6"/>
            <p:cNvSpPr/>
            <p:nvPr/>
          </p:nvSpPr>
          <p:spPr>
            <a:xfrm>
              <a:off x="0" y="0"/>
              <a:ext cx="15227300" cy="19050000"/>
            </a:xfrm>
            <a:custGeom>
              <a:avLst/>
              <a:gdLst/>
              <a:ahLst/>
              <a:cxnLst/>
              <a:rect l="l" t="t" r="r" b="b"/>
              <a:pathLst>
                <a:path w="15227300" h="19050000">
                  <a:moveTo>
                    <a:pt x="0" y="0"/>
                  </a:moveTo>
                  <a:lnTo>
                    <a:pt x="15227300" y="0"/>
                  </a:lnTo>
                  <a:lnTo>
                    <a:pt x="15227300" y="19050000"/>
                  </a:lnTo>
                  <a:lnTo>
                    <a:pt x="0" y="19050000"/>
                  </a:lnTo>
                  <a:close/>
                </a:path>
              </a:pathLst>
            </a:custGeom>
            <a:blipFill>
              <a:blip r:embed="rId5"/>
              <a:stretch>
                <a:fillRect b="-404"/>
              </a:stretch>
            </a:blipFill>
          </p:spPr>
          <p:txBody>
            <a:bodyPr/>
            <a:lstStyle/>
            <a:p>
              <a:endParaRPr lang="es-EC"/>
            </a:p>
          </p:txBody>
        </p:sp>
      </p:grpSp>
      <p:sp>
        <p:nvSpPr>
          <p:cNvPr id="7" name="TextBox 7"/>
          <p:cNvSpPr txBox="1"/>
          <p:nvPr/>
        </p:nvSpPr>
        <p:spPr>
          <a:xfrm>
            <a:off x="463535" y="311150"/>
            <a:ext cx="7052213" cy="2168525"/>
          </a:xfrm>
          <a:prstGeom prst="rect">
            <a:avLst/>
          </a:prstGeom>
        </p:spPr>
        <p:txBody>
          <a:bodyPr lIns="0" tIns="0" rIns="0" bIns="0" rtlCol="0" anchor="t">
            <a:spAutoFit/>
          </a:bodyPr>
          <a:lstStyle/>
          <a:p>
            <a:pPr marL="0" lvl="0" indent="0">
              <a:lnSpc>
                <a:spcPts val="5650"/>
              </a:lnSpc>
            </a:pPr>
            <a:r>
              <a:rPr lang="en-US" sz="5000" spc="30">
                <a:solidFill>
                  <a:srgbClr val="000000"/>
                </a:solidFill>
                <a:latin typeface="Glass Antiqua Bold"/>
              </a:rPr>
              <a:t>Periodismo de datos: Desafíos y oportunidades en el Sur Global.</a:t>
            </a:r>
          </a:p>
        </p:txBody>
      </p:sp>
      <p:sp>
        <p:nvSpPr>
          <p:cNvPr id="8" name="TextBox 8"/>
          <p:cNvSpPr txBox="1"/>
          <p:nvPr/>
        </p:nvSpPr>
        <p:spPr>
          <a:xfrm>
            <a:off x="8126681" y="438785"/>
            <a:ext cx="9132619" cy="9323705"/>
          </a:xfrm>
          <a:prstGeom prst="rect">
            <a:avLst/>
          </a:prstGeom>
        </p:spPr>
        <p:txBody>
          <a:bodyPr lIns="0" tIns="0" rIns="0" bIns="0" rtlCol="0" anchor="t">
            <a:spAutoFit/>
          </a:bodyPr>
          <a:lstStyle/>
          <a:p>
            <a:pPr algn="just">
              <a:lnSpc>
                <a:spcPts val="5320"/>
              </a:lnSpc>
              <a:spcBef>
                <a:spcPct val="0"/>
              </a:spcBef>
            </a:pPr>
            <a:r>
              <a:rPr lang="en-US" sz="3800">
                <a:solidFill>
                  <a:srgbClr val="000000"/>
                </a:solidFill>
                <a:latin typeface="Glass Antiqua"/>
              </a:rPr>
              <a:t>Se está produciendo una revolución que promete traer nuevas tecnologías para la presentación de noticias, El origen del periodismo de datos tiene sus raíces en el reportaje asistido por ordenador al combinar encuestas, análisis de contenido y estadísticas, Meyer validó las preguntas de los periodistas y adoptó una nueva forma de reportaje periodístico.</a:t>
            </a:r>
          </a:p>
          <a:p>
            <a:pPr algn="just">
              <a:lnSpc>
                <a:spcPts val="5320"/>
              </a:lnSpc>
              <a:spcBef>
                <a:spcPct val="0"/>
              </a:spcBef>
            </a:pPr>
            <a:r>
              <a:rPr lang="en-US" sz="3800">
                <a:solidFill>
                  <a:srgbClr val="000000"/>
                </a:solidFill>
                <a:latin typeface="Glass Antiqua"/>
              </a:rPr>
              <a:t>Implementar constantemente tecnologías e innovaciones en las redacciones. Por lo tanto, el</a:t>
            </a:r>
          </a:p>
          <a:p>
            <a:pPr algn="just">
              <a:lnSpc>
                <a:spcPts val="5320"/>
              </a:lnSpc>
              <a:spcBef>
                <a:spcPct val="0"/>
              </a:spcBef>
            </a:pPr>
            <a:r>
              <a:rPr lang="en-US" sz="3800">
                <a:solidFill>
                  <a:srgbClr val="000000"/>
                </a:solidFill>
                <a:latin typeface="Glass Antiqua"/>
              </a:rPr>
              <a:t>periodismo de datos ha sido fundamental en esta transformación hacia la utilización de estrategias</a:t>
            </a:r>
          </a:p>
          <a:p>
            <a:pPr algn="just">
              <a:lnSpc>
                <a:spcPts val="5320"/>
              </a:lnSpc>
              <a:spcBef>
                <a:spcPct val="0"/>
              </a:spcBef>
            </a:pPr>
            <a:r>
              <a:rPr lang="en-US" sz="3800">
                <a:solidFill>
                  <a:srgbClr val="000000"/>
                </a:solidFill>
                <a:latin typeface="Glass Antiqua"/>
              </a:rPr>
              <a:t>de IA en las redacciones, como se analiza en la siguiente sección.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1055</Words>
  <Application>Microsoft Office PowerPoint</Application>
  <PresentationFormat>Personalizado</PresentationFormat>
  <Paragraphs>60</Paragraphs>
  <Slides>14</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Ibarra Real Nova Bold</vt:lpstr>
      <vt:lpstr>Ibarra Real Nova</vt:lpstr>
      <vt:lpstr>Calibri</vt:lpstr>
      <vt:lpstr>Arial</vt:lpstr>
      <vt:lpstr>Glass Antiqua Bold</vt:lpstr>
      <vt:lpstr>Glass Antiqua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brief de la compañia moderno minimalista celeste y blanco</dc:title>
  <cp:lastModifiedBy>VALUARTE PONCE BELGICA GISSELA</cp:lastModifiedBy>
  <cp:revision>3</cp:revision>
  <dcterms:created xsi:type="dcterms:W3CDTF">2006-08-16T00:00:00Z</dcterms:created>
  <dcterms:modified xsi:type="dcterms:W3CDTF">2023-10-16T19:56:07Z</dcterms:modified>
  <dc:identifier>DAFtui3Ccak</dc:identifier>
</cp:coreProperties>
</file>